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4"/>
  </p:notesMasterIdLst>
  <p:sldIdLst>
    <p:sldId id="256" r:id="rId2"/>
    <p:sldId id="259" r:id="rId3"/>
    <p:sldId id="350" r:id="rId4"/>
    <p:sldId id="352" r:id="rId5"/>
    <p:sldId id="354" r:id="rId6"/>
    <p:sldId id="355" r:id="rId7"/>
    <p:sldId id="353" r:id="rId8"/>
    <p:sldId id="335" r:id="rId9"/>
    <p:sldId id="320" r:id="rId10"/>
    <p:sldId id="319" r:id="rId11"/>
    <p:sldId id="336" r:id="rId12"/>
    <p:sldId id="337" r:id="rId13"/>
    <p:sldId id="321" r:id="rId14"/>
    <p:sldId id="314" r:id="rId15"/>
    <p:sldId id="323" r:id="rId16"/>
    <p:sldId id="324" r:id="rId17"/>
    <p:sldId id="340" r:id="rId18"/>
    <p:sldId id="341" r:id="rId19"/>
    <p:sldId id="338" r:id="rId20"/>
    <p:sldId id="342" r:id="rId21"/>
    <p:sldId id="312" r:id="rId22"/>
    <p:sldId id="345" r:id="rId23"/>
    <p:sldId id="333" r:id="rId24"/>
    <p:sldId id="343" r:id="rId25"/>
    <p:sldId id="349" r:id="rId26"/>
    <p:sldId id="346" r:id="rId27"/>
    <p:sldId id="344" r:id="rId28"/>
    <p:sldId id="348" r:id="rId29"/>
    <p:sldId id="347" r:id="rId30"/>
    <p:sldId id="326" r:id="rId31"/>
    <p:sldId id="329" r:id="rId32"/>
    <p:sldId id="26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7F7F7"/>
    <a:srgbClr val="D4CBC5"/>
    <a:srgbClr val="E2E3E7"/>
    <a:srgbClr val="E3E0E7"/>
    <a:srgbClr val="6EB5DF"/>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8" autoAdjust="0"/>
    <p:restoredTop sz="77676"/>
  </p:normalViewPr>
  <p:slideViewPr>
    <p:cSldViewPr snapToGrid="0">
      <p:cViewPr varScale="1">
        <p:scale>
          <a:sx n="90" d="100"/>
          <a:sy n="90" d="100"/>
        </p:scale>
        <p:origin x="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307873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For those that didn't get it, I know you would have given more time.  This was an example of some </a:t>
            </a:r>
            <a:r>
              <a:rPr lang="en-US" dirty="0" err="1"/>
              <a:t>boolean</a:t>
            </a:r>
            <a:r>
              <a:rPr lang="en-US" dirty="0"/>
              <a:t> logic, because you knew some variables were True, or False.  You used true false, yes no, logic to narrow down what the answer was.</a:t>
            </a:r>
          </a:p>
        </p:txBody>
      </p:sp>
      <p:sp>
        <p:nvSpPr>
          <p:cNvPr id="4" name="Slide Number Placeholder 3"/>
          <p:cNvSpPr>
            <a:spLocks noGrp="1"/>
          </p:cNvSpPr>
          <p:nvPr>
            <p:ph type="sldNum" sz="quarter" idx="5"/>
          </p:nvPr>
        </p:nvSpPr>
        <p:spPr/>
        <p:txBody>
          <a:bodyPr/>
          <a:lstStyle/>
          <a:p>
            <a:fld id="{C723D110-B33C-3E49-B5DC-7F1369944E63}" type="slidenum">
              <a:rPr lang="en-US" smtClean="0"/>
              <a:t>12</a:t>
            </a:fld>
            <a:endParaRPr lang="en-US"/>
          </a:p>
        </p:txBody>
      </p:sp>
    </p:spTree>
    <p:extLst>
      <p:ext uri="{BB962C8B-B14F-4D97-AF65-F5344CB8AC3E}">
        <p14:creationId xmlns:p14="http://schemas.microsoft.com/office/powerpoint/2010/main" val="1388575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13</a:t>
            </a:fld>
            <a:endParaRPr lang="en-US"/>
          </a:p>
        </p:txBody>
      </p:sp>
    </p:spTree>
    <p:extLst>
      <p:ext uri="{BB962C8B-B14F-4D97-AF65-F5344CB8AC3E}">
        <p14:creationId xmlns:p14="http://schemas.microsoft.com/office/powerpoint/2010/main" val="2010836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a:t>
            </a:r>
          </a:p>
        </p:txBody>
      </p:sp>
      <p:sp>
        <p:nvSpPr>
          <p:cNvPr id="4" name="Slide Number Placeholder 3"/>
          <p:cNvSpPr>
            <a:spLocks noGrp="1"/>
          </p:cNvSpPr>
          <p:nvPr>
            <p:ph type="sldNum" sz="quarter" idx="5"/>
          </p:nvPr>
        </p:nvSpPr>
        <p:spPr/>
        <p:txBody>
          <a:bodyPr/>
          <a:lstStyle/>
          <a:p>
            <a:fld id="{C723D110-B33C-3E49-B5DC-7F1369944E63}" type="slidenum">
              <a:rPr lang="en-US" smtClean="0"/>
              <a:t>14</a:t>
            </a:fld>
            <a:endParaRPr lang="en-US"/>
          </a:p>
        </p:txBody>
      </p:sp>
    </p:spTree>
    <p:extLst>
      <p:ext uri="{BB962C8B-B14F-4D97-AF65-F5344CB8AC3E}">
        <p14:creationId xmlns:p14="http://schemas.microsoft.com/office/powerpoint/2010/main" val="4221098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15</a:t>
            </a:fld>
            <a:endParaRPr lang="en-US"/>
          </a:p>
        </p:txBody>
      </p:sp>
    </p:spTree>
    <p:extLst>
      <p:ext uri="{BB962C8B-B14F-4D97-AF65-F5344CB8AC3E}">
        <p14:creationId xmlns:p14="http://schemas.microsoft.com/office/powerpoint/2010/main" val="3580743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16</a:t>
            </a:fld>
            <a:endParaRPr lang="en-US"/>
          </a:p>
        </p:txBody>
      </p:sp>
    </p:spTree>
    <p:extLst>
      <p:ext uri="{BB962C8B-B14F-4D97-AF65-F5344CB8AC3E}">
        <p14:creationId xmlns:p14="http://schemas.microsoft.com/office/powerpoint/2010/main" val="400302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17</a:t>
            </a:fld>
            <a:endParaRPr lang="en-US"/>
          </a:p>
        </p:txBody>
      </p:sp>
    </p:spTree>
    <p:extLst>
      <p:ext uri="{BB962C8B-B14F-4D97-AF65-F5344CB8AC3E}">
        <p14:creationId xmlns:p14="http://schemas.microsoft.com/office/powerpoint/2010/main" val="1702399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18</a:t>
            </a:fld>
            <a:endParaRPr lang="en-US"/>
          </a:p>
        </p:txBody>
      </p:sp>
    </p:spTree>
    <p:extLst>
      <p:ext uri="{BB962C8B-B14F-4D97-AF65-F5344CB8AC3E}">
        <p14:creationId xmlns:p14="http://schemas.microsoft.com/office/powerpoint/2010/main" val="3866279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a:p>
            <a:r>
              <a:rPr lang="en-US" dirty="0"/>
              <a:t>Ultimately, while it might get natural with practice over time, you don’t want to have to keep trying to think while debugging which comes first in order of precedence, whether it’s for arithmetic (addition, exponentiation, negation, etc.) or logical operators (ands and </a:t>
            </a:r>
            <a:r>
              <a:rPr lang="en-US" dirty="0" err="1"/>
              <a:t>ors</a:t>
            </a:r>
            <a:r>
              <a:rPr lang="en-US" dirty="0"/>
              <a:t>).  Brackets will save you, and anyone reading your code, a lot of time and headaches.</a:t>
            </a:r>
          </a:p>
        </p:txBody>
      </p:sp>
      <p:sp>
        <p:nvSpPr>
          <p:cNvPr id="4" name="Slide Number Placeholder 3"/>
          <p:cNvSpPr>
            <a:spLocks noGrp="1"/>
          </p:cNvSpPr>
          <p:nvPr>
            <p:ph type="sldNum" sz="quarter" idx="5"/>
          </p:nvPr>
        </p:nvSpPr>
        <p:spPr/>
        <p:txBody>
          <a:bodyPr/>
          <a:lstStyle/>
          <a:p>
            <a:fld id="{C723D110-B33C-3E49-B5DC-7F1369944E63}" type="slidenum">
              <a:rPr lang="en-US" smtClean="0"/>
              <a:t>20</a:t>
            </a:fld>
            <a:endParaRPr lang="en-US"/>
          </a:p>
        </p:txBody>
      </p:sp>
    </p:spTree>
    <p:extLst>
      <p:ext uri="{BB962C8B-B14F-4D97-AF65-F5344CB8AC3E}">
        <p14:creationId xmlns:p14="http://schemas.microsoft.com/office/powerpoint/2010/main" val="3784367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21</a:t>
            </a:fld>
            <a:endParaRPr lang="en-US"/>
          </a:p>
        </p:txBody>
      </p:sp>
    </p:spTree>
    <p:extLst>
      <p:ext uri="{BB962C8B-B14F-4D97-AF65-F5344CB8AC3E}">
        <p14:creationId xmlns:p14="http://schemas.microsoft.com/office/powerpoint/2010/main" val="4118373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23</a:t>
            </a:fld>
            <a:endParaRPr lang="en-US"/>
          </a:p>
        </p:txBody>
      </p:sp>
    </p:spTree>
    <p:extLst>
      <p:ext uri="{BB962C8B-B14F-4D97-AF65-F5344CB8AC3E}">
        <p14:creationId xmlns:p14="http://schemas.microsoft.com/office/powerpoint/2010/main" val="2222774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3130739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first slide, now we know how to represent True and False in programming, but how do we represent this condition? This way to be able to have multiple pathways in our code</a:t>
            </a:r>
          </a:p>
        </p:txBody>
      </p:sp>
      <p:sp>
        <p:nvSpPr>
          <p:cNvPr id="4" name="Slide Number Placeholder 3"/>
          <p:cNvSpPr>
            <a:spLocks noGrp="1"/>
          </p:cNvSpPr>
          <p:nvPr>
            <p:ph type="sldNum" sz="quarter" idx="5"/>
          </p:nvPr>
        </p:nvSpPr>
        <p:spPr/>
        <p:txBody>
          <a:bodyPr/>
          <a:lstStyle/>
          <a:p>
            <a:fld id="{C723D110-B33C-3E49-B5DC-7F1369944E63}" type="slidenum">
              <a:rPr lang="en-US" smtClean="0"/>
              <a:t>26</a:t>
            </a:fld>
            <a:endParaRPr lang="en-US"/>
          </a:p>
        </p:txBody>
      </p:sp>
    </p:spTree>
    <p:extLst>
      <p:ext uri="{BB962C8B-B14F-4D97-AF65-F5344CB8AC3E}">
        <p14:creationId xmlns:p14="http://schemas.microsoft.com/office/powerpoint/2010/main" val="2135564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will this output?</a:t>
            </a:r>
          </a:p>
        </p:txBody>
      </p:sp>
      <p:sp>
        <p:nvSpPr>
          <p:cNvPr id="4" name="Slide Number Placeholder 3"/>
          <p:cNvSpPr>
            <a:spLocks noGrp="1"/>
          </p:cNvSpPr>
          <p:nvPr>
            <p:ph type="sldNum" sz="quarter" idx="5"/>
          </p:nvPr>
        </p:nvSpPr>
        <p:spPr/>
        <p:txBody>
          <a:bodyPr/>
          <a:lstStyle/>
          <a:p>
            <a:fld id="{C723D110-B33C-3E49-B5DC-7F1369944E63}" type="slidenum">
              <a:rPr lang="en-US" smtClean="0"/>
              <a:t>28</a:t>
            </a:fld>
            <a:endParaRPr lang="en-US"/>
          </a:p>
        </p:txBody>
      </p:sp>
    </p:spTree>
    <p:extLst>
      <p:ext uri="{BB962C8B-B14F-4D97-AF65-F5344CB8AC3E}">
        <p14:creationId xmlns:p14="http://schemas.microsoft.com/office/powerpoint/2010/main" val="950162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wanted a way to say if something is true, do one thing, but if it's ANY other case, do something else.  We don't want to necessarily have to account for each specific case, we just want, true do one thing, false do another thing.</a:t>
            </a:r>
          </a:p>
        </p:txBody>
      </p:sp>
      <p:sp>
        <p:nvSpPr>
          <p:cNvPr id="4" name="Slide Number Placeholder 3"/>
          <p:cNvSpPr>
            <a:spLocks noGrp="1"/>
          </p:cNvSpPr>
          <p:nvPr>
            <p:ph type="sldNum" sz="quarter" idx="5"/>
          </p:nvPr>
        </p:nvSpPr>
        <p:spPr/>
        <p:txBody>
          <a:bodyPr/>
          <a:lstStyle/>
          <a:p>
            <a:fld id="{C723D110-B33C-3E49-B5DC-7F1369944E63}" type="slidenum">
              <a:rPr lang="en-US" smtClean="0"/>
              <a:t>29</a:t>
            </a:fld>
            <a:endParaRPr lang="en-US"/>
          </a:p>
        </p:txBody>
      </p:sp>
    </p:spTree>
    <p:extLst>
      <p:ext uri="{BB962C8B-B14F-4D97-AF65-F5344CB8AC3E}">
        <p14:creationId xmlns:p14="http://schemas.microsoft.com/office/powerpoint/2010/main" val="129170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3</a:t>
            </a:fld>
            <a:endParaRPr lang="en-US"/>
          </a:p>
        </p:txBody>
      </p:sp>
    </p:spTree>
    <p:extLst>
      <p:ext uri="{BB962C8B-B14F-4D97-AF65-F5344CB8AC3E}">
        <p14:creationId xmlns:p14="http://schemas.microsoft.com/office/powerpoint/2010/main" val="225947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4</a:t>
            </a:fld>
            <a:endParaRPr lang="en-US"/>
          </a:p>
        </p:txBody>
      </p:sp>
    </p:spTree>
    <p:extLst>
      <p:ext uri="{BB962C8B-B14F-4D97-AF65-F5344CB8AC3E}">
        <p14:creationId xmlns:p14="http://schemas.microsoft.com/office/powerpoint/2010/main" val="2259477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E23AC-9343-DBAC-7B7B-2F3FBFEB5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3375CA-F94C-3035-9DAE-879E04D099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47F17-6935-5E79-96FA-F1DE69159BEE}"/>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4E16EF3F-B99E-1DDD-C0CC-C895FBED97B8}"/>
              </a:ext>
            </a:extLst>
          </p:cNvPr>
          <p:cNvSpPr>
            <a:spLocks noGrp="1"/>
          </p:cNvSpPr>
          <p:nvPr>
            <p:ph type="sldNum" sz="quarter" idx="5"/>
          </p:nvPr>
        </p:nvSpPr>
        <p:spPr/>
        <p:txBody>
          <a:bodyPr/>
          <a:lstStyle/>
          <a:p>
            <a:fld id="{C723D110-B33C-3E49-B5DC-7F1369944E63}" type="slidenum">
              <a:rPr lang="en-US" smtClean="0"/>
              <a:t>5</a:t>
            </a:fld>
            <a:endParaRPr lang="en-US"/>
          </a:p>
        </p:txBody>
      </p:sp>
    </p:spTree>
    <p:extLst>
      <p:ext uri="{BB962C8B-B14F-4D97-AF65-F5344CB8AC3E}">
        <p14:creationId xmlns:p14="http://schemas.microsoft.com/office/powerpoint/2010/main" val="2968368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7</a:t>
            </a:fld>
            <a:endParaRPr lang="en-US"/>
          </a:p>
        </p:txBody>
      </p:sp>
    </p:spTree>
    <p:extLst>
      <p:ext uri="{BB962C8B-B14F-4D97-AF65-F5344CB8AC3E}">
        <p14:creationId xmlns:p14="http://schemas.microsoft.com/office/powerpoint/2010/main" val="941439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Sequential is what we’ve seen so far, everything runs in order that Python sees it, just like a book.</a:t>
            </a:r>
          </a:p>
          <a:p>
            <a:endParaRPr lang="en-US" dirty="0"/>
          </a:p>
          <a:p>
            <a:r>
              <a:rPr lang="en-US" dirty="0"/>
              <a:t>Now we’re going to enter the land of conditions, kind of like those choose your own adventure books or games now, where you can have multiple paths that produce different outputs!</a:t>
            </a:r>
          </a:p>
          <a:p>
            <a:endParaRPr lang="en-US" dirty="0"/>
          </a:p>
          <a:p>
            <a:r>
              <a:rPr lang="en-US" dirty="0"/>
              <a:t>Before we get into how to write these conditions, we have to understand logic, and how computers interpret this concept of True and False.</a:t>
            </a:r>
          </a:p>
        </p:txBody>
      </p:sp>
      <p:sp>
        <p:nvSpPr>
          <p:cNvPr id="4" name="Slide Number Placeholder 3"/>
          <p:cNvSpPr>
            <a:spLocks noGrp="1"/>
          </p:cNvSpPr>
          <p:nvPr>
            <p:ph type="sldNum" sz="quarter" idx="5"/>
          </p:nvPr>
        </p:nvSpPr>
        <p:spPr/>
        <p:txBody>
          <a:bodyPr/>
          <a:lstStyle/>
          <a:p>
            <a:fld id="{C723D110-B33C-3E49-B5DC-7F1369944E63}" type="slidenum">
              <a:rPr lang="en-US" smtClean="0"/>
              <a:t>8</a:t>
            </a:fld>
            <a:endParaRPr lang="en-US"/>
          </a:p>
        </p:txBody>
      </p:sp>
    </p:spTree>
    <p:extLst>
      <p:ext uri="{BB962C8B-B14F-4D97-AF65-F5344CB8AC3E}">
        <p14:creationId xmlns:p14="http://schemas.microsoft.com/office/powerpoint/2010/main" val="3778860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special values of True and False, I don’t need quotes around them to show Python it is a string, because it’s not.  True and False are special values in python that represent exactly what you might think, either a statement is True, or False.</a:t>
            </a:r>
          </a:p>
          <a:p>
            <a:endParaRPr lang="en-US" dirty="0"/>
          </a:p>
          <a:p>
            <a:r>
              <a:rPr lang="en-US" dirty="0"/>
              <a:t>Now when I said that it laid the foundation for information age, which really just means technology and computer science, can anyone guess or tell me why this simple True/False logic helped advance our technology so much?</a:t>
            </a:r>
          </a:p>
          <a:p>
            <a:endParaRPr lang="en-US" dirty="0"/>
          </a:p>
          <a:p>
            <a:r>
              <a:rPr lang="en-US" dirty="0"/>
              <a:t>Correct! The 1s and 0s of machine code!</a:t>
            </a:r>
          </a:p>
        </p:txBody>
      </p:sp>
      <p:sp>
        <p:nvSpPr>
          <p:cNvPr id="4" name="Slide Number Placeholder 3"/>
          <p:cNvSpPr>
            <a:spLocks noGrp="1"/>
          </p:cNvSpPr>
          <p:nvPr>
            <p:ph type="sldNum" sz="quarter" idx="5"/>
          </p:nvPr>
        </p:nvSpPr>
        <p:spPr/>
        <p:txBody>
          <a:bodyPr/>
          <a:lstStyle/>
          <a:p>
            <a:fld id="{C723D110-B33C-3E49-B5DC-7F1369944E63}" type="slidenum">
              <a:rPr lang="en-US" smtClean="0"/>
              <a:t>9</a:t>
            </a:fld>
            <a:endParaRPr lang="en-US"/>
          </a:p>
        </p:txBody>
      </p:sp>
    </p:spTree>
    <p:extLst>
      <p:ext uri="{BB962C8B-B14F-4D97-AF65-F5344CB8AC3E}">
        <p14:creationId xmlns:p14="http://schemas.microsoft.com/office/powerpoint/2010/main" val="3547308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everyone gets what to do</a:t>
            </a:r>
          </a:p>
        </p:txBody>
      </p:sp>
      <p:sp>
        <p:nvSpPr>
          <p:cNvPr id="4" name="Slide Number Placeholder 3"/>
          <p:cNvSpPr>
            <a:spLocks noGrp="1"/>
          </p:cNvSpPr>
          <p:nvPr>
            <p:ph type="sldNum" sz="quarter" idx="5"/>
          </p:nvPr>
        </p:nvSpPr>
        <p:spPr/>
        <p:txBody>
          <a:bodyPr/>
          <a:lstStyle/>
          <a:p>
            <a:fld id="{C723D110-B33C-3E49-B5DC-7F1369944E63}" type="slidenum">
              <a:rPr lang="en-US" smtClean="0"/>
              <a:t>10</a:t>
            </a:fld>
            <a:endParaRPr lang="en-US"/>
          </a:p>
        </p:txBody>
      </p:sp>
    </p:spTree>
    <p:extLst>
      <p:ext uri="{BB962C8B-B14F-4D97-AF65-F5344CB8AC3E}">
        <p14:creationId xmlns:p14="http://schemas.microsoft.com/office/powerpoint/2010/main" val="1576505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gif"/><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2409479"/>
            <a:ext cx="11532203" cy="893580"/>
          </a:xfrm>
        </p:spPr>
        <p:txBody>
          <a:bodyPr>
            <a:normAutofit fontScale="90000"/>
          </a:bodyPr>
          <a:lstStyle/>
          <a:p>
            <a:r>
              <a:rPr lang="en-US" dirty="0"/>
              <a:t>Booleans, Logic, &amp; Conditional “if” Statements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3</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3.1</a:t>
            </a:r>
            <a:r>
              <a:rPr lang="en-US" dirty="0">
                <a:solidFill>
                  <a:schemeClr val="accent1"/>
                </a:solidFill>
              </a:rPr>
              <a:t>)</a:t>
            </a:r>
          </a:p>
        </p:txBody>
      </p:sp>
      <p:sp>
        <p:nvSpPr>
          <p:cNvPr id="4" name="TextBox 3">
            <a:extLst>
              <a:ext uri="{FF2B5EF4-FFF2-40B4-BE49-F238E27FC236}">
                <a16:creationId xmlns:a16="http://schemas.microsoft.com/office/drawing/2014/main" id="{FAD20CF2-5CC6-E6D0-38AE-F7EE5916F17B}"/>
              </a:ext>
            </a:extLst>
          </p:cNvPr>
          <p:cNvSpPr txBox="1"/>
          <p:nvPr/>
        </p:nvSpPr>
        <p:spPr>
          <a:xfrm>
            <a:off x="464988" y="4596820"/>
            <a:ext cx="7739298" cy="1938992"/>
          </a:xfrm>
          <a:prstGeom prst="rect">
            <a:avLst/>
          </a:prstGeom>
          <a:noFill/>
        </p:spPr>
        <p:txBody>
          <a:bodyPr wrap="none" rtlCol="0">
            <a:spAutoFit/>
          </a:bodyPr>
          <a:lstStyle/>
          <a:p>
            <a:r>
              <a:rPr lang="en-US" sz="2000" b="1" dirty="0">
                <a:solidFill>
                  <a:srgbClr val="CC99FF"/>
                </a:solidFill>
              </a:rPr>
              <a:t>While waiting, open the </a:t>
            </a:r>
            <a:r>
              <a:rPr lang="en-US" sz="2000" b="1" dirty="0" err="1">
                <a:solidFill>
                  <a:srgbClr val="CC99FF"/>
                </a:solidFill>
              </a:rPr>
              <a:t>Jupyter</a:t>
            </a:r>
            <a:r>
              <a:rPr lang="en-US" sz="2000" b="1" dirty="0">
                <a:solidFill>
                  <a:srgbClr val="CC99FF"/>
                </a:solidFill>
              </a:rPr>
              <a:t> Notebook for today’s lecture</a:t>
            </a:r>
          </a:p>
          <a:p>
            <a:endParaRPr lang="en-US" sz="2000" b="1" dirty="0">
              <a:solidFill>
                <a:srgbClr val="CC99FF"/>
              </a:solidFill>
            </a:endParaRPr>
          </a:p>
          <a:p>
            <a:r>
              <a:rPr lang="en-US" sz="1600" b="1" dirty="0">
                <a:solidFill>
                  <a:srgbClr val="CC99FF"/>
                </a:solidFill>
              </a:rPr>
              <a:t>Upcoming</a:t>
            </a:r>
          </a:p>
          <a:p>
            <a:pPr marL="285750" indent="-285750">
              <a:buClr>
                <a:srgbClr val="CC99FF"/>
              </a:buClr>
              <a:buFont typeface="Wingdings" panose="05000000000000000000" pitchFamily="2" charset="2"/>
              <a:buChar char="§"/>
            </a:pPr>
            <a:r>
              <a:rPr lang="en-US" sz="1600" dirty="0">
                <a:solidFill>
                  <a:srgbClr val="66FF99"/>
                </a:solidFill>
              </a:rPr>
              <a:t>Lab 1 Due 11:59 pm Friday</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Lab 2 Released Thursday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Reflection 3 Released Friday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Tutorial and Practical sessions (in-person AND online) running all week</a:t>
            </a:r>
            <a:r>
              <a:rPr lang="en-US" sz="1600" dirty="0">
                <a:solidFill>
                  <a:srgbClr val="CC99FF"/>
                </a:solidFill>
              </a:rPr>
              <a:t>.</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extLst>
              <p:ext uri="{D42A27DB-BD31-4B8C-83A1-F6EECF244321}">
                <p14:modId xmlns:p14="http://schemas.microsoft.com/office/powerpoint/2010/main" val="4007086615"/>
              </p:ext>
            </p:extLst>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extLst>
              <p:ext uri="{D42A27DB-BD31-4B8C-83A1-F6EECF244321}">
                <p14:modId xmlns:p14="http://schemas.microsoft.com/office/powerpoint/2010/main" val="2605139822"/>
              </p:ext>
            </p:extLst>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extLst>
              <p:ext uri="{D42A27DB-BD31-4B8C-83A1-F6EECF244321}">
                <p14:modId xmlns:p14="http://schemas.microsoft.com/office/powerpoint/2010/main" val="814647499"/>
              </p:ext>
            </p:extLst>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extLst>
              <p:ext uri="{D42A27DB-BD31-4B8C-83A1-F6EECF244321}">
                <p14:modId xmlns:p14="http://schemas.microsoft.com/office/powerpoint/2010/main" val="2959549535"/>
              </p:ext>
            </p:extLst>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extLst>
              <p:ext uri="{D42A27DB-BD31-4B8C-83A1-F6EECF244321}">
                <p14:modId xmlns:p14="http://schemas.microsoft.com/office/powerpoint/2010/main" val="1064617360"/>
              </p:ext>
            </p:extLst>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graphicFrame>
        <p:nvGraphicFramePr>
          <p:cNvPr id="20" name="Table 5">
            <a:extLst>
              <a:ext uri="{FF2B5EF4-FFF2-40B4-BE49-F238E27FC236}">
                <a16:creationId xmlns:a16="http://schemas.microsoft.com/office/drawing/2014/main" id="{7217941E-D7E1-A140-A342-22CD18E89356}"/>
              </a:ext>
            </a:extLst>
          </p:cNvPr>
          <p:cNvGraphicFramePr>
            <a:graphicFrameLocks noGrp="1"/>
          </p:cNvGraphicFramePr>
          <p:nvPr>
            <p:extLst>
              <p:ext uri="{D42A27DB-BD31-4B8C-83A1-F6EECF244321}">
                <p14:modId xmlns:p14="http://schemas.microsoft.com/office/powerpoint/2010/main" val="2529756232"/>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endParaRPr lang="en-US" sz="5400" dirty="0">
                        <a:solidFill>
                          <a:srgbClr val="FF0000"/>
                        </a:solidFill>
                      </a:endParaRPr>
                    </a:p>
                  </a:txBody>
                  <a:tcPr marL="77484" marR="77484" marT="38742" marB="38742" anchor="ctr">
                    <a:solidFill>
                      <a:srgbClr val="FF0000"/>
                    </a:solidFill>
                  </a:tcPr>
                </a:tc>
                <a:tc>
                  <a:txBody>
                    <a:bodyPr/>
                    <a:lstStyle/>
                    <a:p>
                      <a:pPr algn="ctr"/>
                      <a:endParaRPr lang="en-US" sz="5400" dirty="0">
                        <a:solidFill>
                          <a:srgbClr val="FF0000"/>
                        </a:solidFill>
                      </a:endParaRPr>
                    </a:p>
                  </a:txBody>
                  <a:tcPr marL="77484" marR="77484" marT="38742" marB="38742" anchor="ctr">
                    <a:solidFill>
                      <a:srgbClr val="FF0000"/>
                    </a:solidFill>
                  </a:tcPr>
                </a:tc>
                <a:tc>
                  <a:txBody>
                    <a:bodyPr/>
                    <a:lstStyle/>
                    <a:p>
                      <a:pPr algn="ctr"/>
                      <a:endParaRPr lang="en-US" sz="5400" dirty="0">
                        <a:solidFill>
                          <a:srgbClr val="FF0000"/>
                        </a:solidFill>
                      </a:endParaRPr>
                    </a:p>
                  </a:txBody>
                  <a:tcPr marL="77484" marR="77484" marT="38742" marB="38742" anchor="ctr">
                    <a:solidFill>
                      <a:srgbClr val="FF0000"/>
                    </a:solidFill>
                  </a:tcPr>
                </a:tc>
                <a:extLst>
                  <a:ext uri="{0D108BD9-81ED-4DB2-BD59-A6C34878D82A}">
                    <a16:rowId xmlns:a16="http://schemas.microsoft.com/office/drawing/2014/main" val="2870474262"/>
                  </a:ext>
                </a:extLst>
              </a:tr>
            </a:tbl>
          </a:graphicData>
        </a:graphic>
      </p:graphicFrame>
      <p:sp>
        <p:nvSpPr>
          <p:cNvPr id="21" name="TextBox 20">
            <a:extLst>
              <a:ext uri="{FF2B5EF4-FFF2-40B4-BE49-F238E27FC236}">
                <a16:creationId xmlns:a16="http://schemas.microsoft.com/office/drawing/2014/main" id="{4A3E08B8-73A0-9046-971C-0810DC832A1F}"/>
              </a:ext>
            </a:extLst>
          </p:cNvPr>
          <p:cNvSpPr txBox="1"/>
          <p:nvPr/>
        </p:nvSpPr>
        <p:spPr>
          <a:xfrm>
            <a:off x="10340376" y="2839065"/>
            <a:ext cx="1293944" cy="369332"/>
          </a:xfrm>
          <a:prstGeom prst="rect">
            <a:avLst/>
          </a:prstGeom>
          <a:noFill/>
        </p:spPr>
        <p:txBody>
          <a:bodyPr wrap="none" rtlCol="0">
            <a:spAutoFit/>
          </a:bodyPr>
          <a:lstStyle/>
          <a:p>
            <a:r>
              <a:rPr lang="en-US" dirty="0">
                <a:solidFill>
                  <a:srgbClr val="FFFFFF"/>
                </a:solidFill>
              </a:rPr>
              <a:t>Cool Boole</a:t>
            </a:r>
          </a:p>
        </p:txBody>
      </p:sp>
    </p:spTree>
    <p:extLst>
      <p:ext uri="{BB962C8B-B14F-4D97-AF65-F5344CB8AC3E}">
        <p14:creationId xmlns:p14="http://schemas.microsoft.com/office/powerpoint/2010/main" val="794706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pic>
        <p:nvPicPr>
          <p:cNvPr id="20" name="Content Placeholder 6">
            <a:extLst>
              <a:ext uri="{FF2B5EF4-FFF2-40B4-BE49-F238E27FC236}">
                <a16:creationId xmlns:a16="http://schemas.microsoft.com/office/drawing/2014/main" id="{14224D77-9371-AB41-9265-D58E8F53539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142010" y="1446146"/>
            <a:ext cx="1545281" cy="1158961"/>
          </a:xfrm>
        </p:spPr>
      </p:pic>
      <p:graphicFrame>
        <p:nvGraphicFramePr>
          <p:cNvPr id="21" name="Table 5">
            <a:extLst>
              <a:ext uri="{FF2B5EF4-FFF2-40B4-BE49-F238E27FC236}">
                <a16:creationId xmlns:a16="http://schemas.microsoft.com/office/drawing/2014/main" id="{90889278-71D3-6D48-A60E-91FD2ABDBA2F}"/>
              </a:ext>
            </a:extLst>
          </p:cNvPr>
          <p:cNvGraphicFramePr>
            <a:graphicFrameLocks noGrp="1"/>
          </p:cNvGraphicFramePr>
          <p:nvPr>
            <p:extLst>
              <p:ext uri="{D42A27DB-BD31-4B8C-83A1-F6EECF244321}">
                <p14:modId xmlns:p14="http://schemas.microsoft.com/office/powerpoint/2010/main" val="2603325053"/>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endParaRPr lang="en-US" sz="5400" dirty="0"/>
                    </a:p>
                  </a:txBody>
                  <a:tcPr marL="77484" marR="77484" marT="38742" marB="38742" anchor="ctr">
                    <a:solidFill>
                      <a:srgbClr val="FF0000"/>
                    </a:solidFill>
                  </a:tcPr>
                </a:tc>
                <a:tc>
                  <a:txBody>
                    <a:bodyPr/>
                    <a:lstStyle/>
                    <a:p>
                      <a:pPr algn="ctr"/>
                      <a:endParaRPr lang="en-US" sz="5400" dirty="0"/>
                    </a:p>
                  </a:txBody>
                  <a:tcPr marL="77484" marR="77484" marT="38742" marB="38742" anchor="ctr">
                    <a:solidFill>
                      <a:srgbClr val="FF0000"/>
                    </a:solidFill>
                  </a:tcPr>
                </a:tc>
                <a:tc>
                  <a:txBody>
                    <a:bodyPr/>
                    <a:lstStyle/>
                    <a:p>
                      <a:pPr algn="ctr"/>
                      <a:endParaRPr lang="en-US" sz="5400" dirty="0"/>
                    </a:p>
                  </a:txBody>
                  <a:tcPr marL="77484" marR="77484" marT="38742" marB="38742" anchor="ctr">
                    <a:solidFill>
                      <a:srgbClr val="FF0000"/>
                    </a:solidFill>
                  </a:tcPr>
                </a:tc>
                <a:extLst>
                  <a:ext uri="{0D108BD9-81ED-4DB2-BD59-A6C34878D82A}">
                    <a16:rowId xmlns:a16="http://schemas.microsoft.com/office/drawing/2014/main" val="2870474262"/>
                  </a:ext>
                </a:extLst>
              </a:tr>
            </a:tbl>
          </a:graphicData>
        </a:graphic>
      </p:graphicFrame>
    </p:spTree>
    <p:extLst>
      <p:ext uri="{BB962C8B-B14F-4D97-AF65-F5344CB8AC3E}">
        <p14:creationId xmlns:p14="http://schemas.microsoft.com/office/powerpoint/2010/main" val="1836370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5" name="Table 5">
            <a:extLst>
              <a:ext uri="{FF2B5EF4-FFF2-40B4-BE49-F238E27FC236}">
                <a16:creationId xmlns:a16="http://schemas.microsoft.com/office/drawing/2014/main" id="{8851B218-EF2E-A94E-AB9E-2175F60D1C17}"/>
              </a:ext>
            </a:extLst>
          </p:cNvPr>
          <p:cNvGraphicFramePr>
            <a:graphicFrameLocks noGrp="1"/>
          </p:cNvGraphicFramePr>
          <p:nvPr>
            <p:extLst>
              <p:ext uri="{D42A27DB-BD31-4B8C-83A1-F6EECF244321}">
                <p14:modId xmlns:p14="http://schemas.microsoft.com/office/powerpoint/2010/main" val="3892569801"/>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r>
                        <a:rPr lang="en-US" sz="5400" dirty="0"/>
                        <a:t>0</a:t>
                      </a:r>
                    </a:p>
                  </a:txBody>
                  <a:tcPr marL="77484" marR="77484" marT="38742" marB="38742" anchor="ctr">
                    <a:solidFill>
                      <a:srgbClr val="00B050"/>
                    </a:solidFill>
                  </a:tcPr>
                </a:tc>
                <a:tc>
                  <a:txBody>
                    <a:bodyPr/>
                    <a:lstStyle/>
                    <a:p>
                      <a:pPr algn="ctr"/>
                      <a:r>
                        <a:rPr lang="en-US" sz="5400" dirty="0"/>
                        <a:t>4</a:t>
                      </a:r>
                    </a:p>
                  </a:txBody>
                  <a:tcPr marL="77484" marR="77484" marT="38742" marB="38742" anchor="ctr">
                    <a:solidFill>
                      <a:srgbClr val="00B050"/>
                    </a:solidFill>
                  </a:tcPr>
                </a:tc>
                <a:tc>
                  <a:txBody>
                    <a:bodyPr/>
                    <a:lstStyle/>
                    <a:p>
                      <a:pPr algn="ctr"/>
                      <a:r>
                        <a:rPr lang="en-US" sz="5400" dirty="0"/>
                        <a:t>2</a:t>
                      </a:r>
                    </a:p>
                  </a:txBody>
                  <a:tcPr marL="77484" marR="77484" marT="38742" marB="38742" anchor="ctr">
                    <a:solidFill>
                      <a:srgbClr val="00B050"/>
                    </a:solidFill>
                  </a:tcPr>
                </a:tc>
                <a:extLst>
                  <a:ext uri="{0D108BD9-81ED-4DB2-BD59-A6C34878D82A}">
                    <a16:rowId xmlns:a16="http://schemas.microsoft.com/office/drawing/2014/main" val="2870474262"/>
                  </a:ext>
                </a:extLst>
              </a:tr>
            </a:tbl>
          </a:graphicData>
        </a:graphic>
      </p:graphicFrame>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pic>
        <p:nvPicPr>
          <p:cNvPr id="2050" name="Picture 2" descr="Great job Memes">
            <a:extLst>
              <a:ext uri="{FF2B5EF4-FFF2-40B4-BE49-F238E27FC236}">
                <a16:creationId xmlns:a16="http://schemas.microsoft.com/office/drawing/2014/main" id="{78D08C88-5DF3-4C4D-BF5D-74C7BAB7F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998" y="2155985"/>
            <a:ext cx="3935302" cy="2225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75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Relational Operators</a:t>
            </a:r>
          </a:p>
        </p:txBody>
      </p:sp>
      <p:graphicFrame>
        <p:nvGraphicFramePr>
          <p:cNvPr id="7" name="object 13">
            <a:extLst>
              <a:ext uri="{FF2B5EF4-FFF2-40B4-BE49-F238E27FC236}">
                <a16:creationId xmlns:a16="http://schemas.microsoft.com/office/drawing/2014/main" id="{9B193690-6922-BC49-9169-A2AA6A93CD8F}"/>
              </a:ext>
            </a:extLst>
          </p:cNvPr>
          <p:cNvGraphicFramePr>
            <a:graphicFrameLocks noGrp="1"/>
          </p:cNvGraphicFramePr>
          <p:nvPr>
            <p:extLst>
              <p:ext uri="{D42A27DB-BD31-4B8C-83A1-F6EECF244321}">
                <p14:modId xmlns:p14="http://schemas.microsoft.com/office/powerpoint/2010/main" val="2022719866"/>
              </p:ext>
            </p:extLst>
          </p:nvPr>
        </p:nvGraphicFramePr>
        <p:xfrm>
          <a:off x="838200" y="2933700"/>
          <a:ext cx="6811880" cy="3691248"/>
        </p:xfrm>
        <a:graphic>
          <a:graphicData uri="http://schemas.openxmlformats.org/drawingml/2006/table">
            <a:tbl>
              <a:tblPr firstRow="1" bandRow="1">
                <a:tableStyleId>{3C2FFA5D-87B4-456A-9821-1D502468CF0F}</a:tableStyleId>
              </a:tblPr>
              <a:tblGrid>
                <a:gridCol w="2967039">
                  <a:extLst>
                    <a:ext uri="{9D8B030D-6E8A-4147-A177-3AD203B41FA5}">
                      <a16:colId xmlns:a16="http://schemas.microsoft.com/office/drawing/2014/main" val="20000"/>
                    </a:ext>
                  </a:extLst>
                </a:gridCol>
                <a:gridCol w="1220585">
                  <a:extLst>
                    <a:ext uri="{9D8B030D-6E8A-4147-A177-3AD203B41FA5}">
                      <a16:colId xmlns:a16="http://schemas.microsoft.com/office/drawing/2014/main" val="4289725990"/>
                    </a:ext>
                  </a:extLst>
                </a:gridCol>
                <a:gridCol w="1327386">
                  <a:extLst>
                    <a:ext uri="{9D8B030D-6E8A-4147-A177-3AD203B41FA5}">
                      <a16:colId xmlns:a16="http://schemas.microsoft.com/office/drawing/2014/main" val="1740379032"/>
                    </a:ext>
                  </a:extLst>
                </a:gridCol>
                <a:gridCol w="1296870">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Description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Operator</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Result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Less than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&lt;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3&lt;4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1"/>
                  </a:ext>
                </a:extLst>
              </a:tr>
              <a:tr h="531972">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Greater than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&gt;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3&gt;4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2"/>
                  </a:ext>
                </a:extLst>
              </a:tr>
              <a:tr h="532988">
                <a:tc>
                  <a:txBody>
                    <a:bodyPr/>
                    <a:lstStyle/>
                    <a:p>
                      <a:pPr marL="89535">
                        <a:lnSpc>
                          <a:spcPct val="100000"/>
                        </a:lnSpc>
                      </a:pPr>
                      <a:r>
                        <a:rPr lang="en-US" sz="1900" b="1" spc="-5" dirty="0">
                          <a:solidFill>
                            <a:schemeClr val="bg1"/>
                          </a:solidFill>
                          <a:latin typeface="Segoe UI" panose="020B0502040204020203" pitchFamily="34" charset="0"/>
                          <a:cs typeface="Segoe UI" panose="020B0502040204020203" pitchFamily="34" charset="0"/>
                        </a:rPr>
                        <a:t>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3"/>
                  </a:ext>
                </a:extLst>
              </a:tr>
              <a:tr h="50755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Less than or 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&lt;=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3&lt;=4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4"/>
                  </a:ext>
                </a:extLst>
              </a:tr>
              <a:tr h="53298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Greater than or equal to</a:t>
                      </a:r>
                      <a:endParaRPr sz="1900" b="1"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&gt;=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3&gt;=4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5"/>
                  </a:ext>
                </a:extLst>
              </a:tr>
              <a:tr h="570622">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Not 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6"/>
                  </a:ext>
                </a:extLst>
              </a:tr>
            </a:tbl>
          </a:graphicData>
        </a:graphic>
      </p:graphicFrame>
      <p:sp>
        <p:nvSpPr>
          <p:cNvPr id="9" name="Content Placeholder 2">
            <a:extLst>
              <a:ext uri="{FF2B5EF4-FFF2-40B4-BE49-F238E27FC236}">
                <a16:creationId xmlns:a16="http://schemas.microsoft.com/office/drawing/2014/main" id="{369CA204-31B5-684F-85D1-7DCF075902C8}"/>
              </a:ext>
            </a:extLst>
          </p:cNvPr>
          <p:cNvSpPr>
            <a:spLocks noGrp="1"/>
          </p:cNvSpPr>
          <p:nvPr>
            <p:ph idx="1"/>
          </p:nvPr>
        </p:nvSpPr>
        <p:spPr>
          <a:xfrm>
            <a:off x="838200" y="1604683"/>
            <a:ext cx="11163300" cy="898526"/>
          </a:xfrm>
        </p:spPr>
        <p:txBody>
          <a:bodyPr>
            <a:normAutofit/>
          </a:bodyPr>
          <a:lstStyle/>
          <a:p>
            <a:r>
              <a:rPr lang="en-US" dirty="0"/>
              <a:t>Relational (or comparison) operators take two values (examples: </a:t>
            </a:r>
            <a:r>
              <a:rPr lang="en-US" dirty="0">
                <a:solidFill>
                  <a:schemeClr val="accent6"/>
                </a:solidFill>
              </a:rPr>
              <a:t>int</a:t>
            </a:r>
            <a:r>
              <a:rPr lang="en-US" dirty="0"/>
              <a:t>, </a:t>
            </a:r>
            <a:r>
              <a:rPr lang="en-US" dirty="0">
                <a:solidFill>
                  <a:schemeClr val="accent6"/>
                </a:solidFill>
              </a:rPr>
              <a:t>float</a:t>
            </a:r>
            <a:r>
              <a:rPr lang="en-US" dirty="0"/>
              <a:t>, </a:t>
            </a:r>
            <a:r>
              <a:rPr lang="en-US" dirty="0">
                <a:solidFill>
                  <a:schemeClr val="accent6"/>
                </a:solidFill>
              </a:rPr>
              <a:t>str</a:t>
            </a:r>
            <a:r>
              <a:rPr lang="en-US" dirty="0"/>
              <a:t>) and produce a </a:t>
            </a:r>
            <a:r>
              <a:rPr lang="en-US" dirty="0">
                <a:solidFill>
                  <a:schemeClr val="accent6"/>
                </a:solidFill>
              </a:rPr>
              <a:t>bool</a:t>
            </a:r>
            <a:r>
              <a:rPr lang="en-US" dirty="0"/>
              <a:t> value (True or False)</a:t>
            </a:r>
          </a:p>
          <a:p>
            <a:endParaRPr lang="en-US" dirty="0"/>
          </a:p>
        </p:txBody>
      </p:sp>
      <p:sp>
        <p:nvSpPr>
          <p:cNvPr id="11" name="TextBox 10">
            <a:extLst>
              <a:ext uri="{FF2B5EF4-FFF2-40B4-BE49-F238E27FC236}">
                <a16:creationId xmlns:a16="http://schemas.microsoft.com/office/drawing/2014/main" id="{E0B45D7D-16CB-B749-97DD-F81BC27B1C43}"/>
              </a:ext>
            </a:extLst>
          </p:cNvPr>
          <p:cNvSpPr txBox="1"/>
          <p:nvPr/>
        </p:nvSpPr>
        <p:spPr>
          <a:xfrm>
            <a:off x="8312150" y="2977578"/>
            <a:ext cx="1803400" cy="830997"/>
          </a:xfrm>
          <a:prstGeom prst="rect">
            <a:avLst/>
          </a:prstGeom>
          <a:noFill/>
          <a:ln>
            <a:solidFill>
              <a:srgbClr val="FFFFFF"/>
            </a:solidFill>
          </a:ln>
        </p:spPr>
        <p:txBody>
          <a:bodyPr wrap="square" rtlCol="0">
            <a:spAutoFit/>
          </a:bodyPr>
          <a:lstStyle/>
          <a:p>
            <a:pPr algn="ctr"/>
            <a:r>
              <a:rPr lang="en-US" sz="2400" dirty="0">
                <a:solidFill>
                  <a:srgbClr val="FFFFFF"/>
                </a:solidFill>
              </a:rPr>
              <a:t>Boolean Expressions</a:t>
            </a:r>
          </a:p>
        </p:txBody>
      </p:sp>
      <p:sp>
        <p:nvSpPr>
          <p:cNvPr id="12" name="TextBox 11">
            <a:extLst>
              <a:ext uri="{FF2B5EF4-FFF2-40B4-BE49-F238E27FC236}">
                <a16:creationId xmlns:a16="http://schemas.microsoft.com/office/drawing/2014/main" id="{FA11A10D-538C-6F42-87FB-C33B61785F07}"/>
              </a:ext>
            </a:extLst>
          </p:cNvPr>
          <p:cNvSpPr txBox="1"/>
          <p:nvPr/>
        </p:nvSpPr>
        <p:spPr>
          <a:xfrm>
            <a:off x="8312150" y="3939293"/>
            <a:ext cx="1803400" cy="830997"/>
          </a:xfrm>
          <a:prstGeom prst="rect">
            <a:avLst/>
          </a:prstGeom>
          <a:noFill/>
          <a:ln>
            <a:solidFill>
              <a:srgbClr val="FFFFFF"/>
            </a:solidFill>
          </a:ln>
        </p:spPr>
        <p:txBody>
          <a:bodyPr wrap="square" rtlCol="0">
            <a:spAutoFit/>
          </a:bodyPr>
          <a:lstStyle/>
          <a:p>
            <a:pPr algn="ctr"/>
            <a:r>
              <a:rPr lang="en-US" sz="2400" dirty="0">
                <a:solidFill>
                  <a:srgbClr val="FFFFFF"/>
                </a:solidFill>
              </a:rPr>
              <a:t>Boolean Values</a:t>
            </a:r>
          </a:p>
        </p:txBody>
      </p:sp>
      <p:cxnSp>
        <p:nvCxnSpPr>
          <p:cNvPr id="13" name="Straight Arrow Connector 12">
            <a:extLst>
              <a:ext uri="{FF2B5EF4-FFF2-40B4-BE49-F238E27FC236}">
                <a16:creationId xmlns:a16="http://schemas.microsoft.com/office/drawing/2014/main" id="{0213A9D3-9AA4-AE43-A7FC-6B148DDB476B}"/>
              </a:ext>
            </a:extLst>
          </p:cNvPr>
          <p:cNvCxnSpPr>
            <a:stCxn id="11" idx="1"/>
          </p:cNvCxnSpPr>
          <p:nvPr/>
        </p:nvCxnSpPr>
        <p:spPr>
          <a:xfrm flipH="1">
            <a:off x="6096000" y="3393077"/>
            <a:ext cx="2216150" cy="928127"/>
          </a:xfrm>
          <a:prstGeom prst="straightConnector1">
            <a:avLst/>
          </a:prstGeom>
          <a:ln w="9525"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547F109-4B0A-F84F-8EC6-7168B2447D49}"/>
              </a:ext>
            </a:extLst>
          </p:cNvPr>
          <p:cNvCxnSpPr>
            <a:cxnSpLocks/>
            <a:stCxn id="12" idx="1"/>
          </p:cNvCxnSpPr>
          <p:nvPr/>
        </p:nvCxnSpPr>
        <p:spPr>
          <a:xfrm flipH="1">
            <a:off x="7372350" y="4354792"/>
            <a:ext cx="939800" cy="559142"/>
          </a:xfrm>
          <a:prstGeom prst="straightConnector1">
            <a:avLst/>
          </a:prstGeom>
          <a:ln w="9525"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object 5">
            <a:extLst>
              <a:ext uri="{FF2B5EF4-FFF2-40B4-BE49-F238E27FC236}">
                <a16:creationId xmlns:a16="http://schemas.microsoft.com/office/drawing/2014/main" id="{826CE04A-1A89-4249-BE6C-C7B405F69DB5}"/>
              </a:ext>
            </a:extLst>
          </p:cNvPr>
          <p:cNvSpPr txBox="1"/>
          <p:nvPr/>
        </p:nvSpPr>
        <p:spPr>
          <a:xfrm>
            <a:off x="8077201" y="5610974"/>
            <a:ext cx="3695700" cy="553998"/>
          </a:xfrm>
          <a:prstGeom prst="rect">
            <a:avLst/>
          </a:prstGeom>
        </p:spPr>
        <p:txBody>
          <a:bodyPr vert="horz" wrap="square" lIns="0" tIns="0" rIns="0" bIns="0" rtlCol="0">
            <a:spAutoFit/>
          </a:bodyPr>
          <a:lstStyle/>
          <a:p>
            <a:pPr marL="12700">
              <a:lnSpc>
                <a:spcPct val="100000"/>
              </a:lnSpc>
            </a:pPr>
            <a:r>
              <a:rPr sz="1800" b="1" spc="-5" dirty="0">
                <a:solidFill>
                  <a:srgbClr val="FFFFFF"/>
                </a:solidFill>
                <a:latin typeface="Arial"/>
                <a:cs typeface="Arial"/>
              </a:rPr>
              <a:t>Py</a:t>
            </a:r>
            <a:r>
              <a:rPr sz="1800" b="1" dirty="0">
                <a:solidFill>
                  <a:srgbClr val="FFFFFF"/>
                </a:solidFill>
                <a:latin typeface="Arial"/>
                <a:cs typeface="Arial"/>
              </a:rPr>
              <a:t>t</a:t>
            </a:r>
            <a:r>
              <a:rPr sz="1800" b="1" spc="-15" dirty="0">
                <a:solidFill>
                  <a:srgbClr val="FFFFFF"/>
                </a:solidFill>
                <a:latin typeface="Arial"/>
                <a:cs typeface="Arial"/>
              </a:rPr>
              <a:t>hon</a:t>
            </a:r>
            <a:r>
              <a:rPr sz="1800" b="1" spc="-5" dirty="0">
                <a:solidFill>
                  <a:srgbClr val="FFFFFF"/>
                </a:solidFill>
                <a:latin typeface="Arial"/>
                <a:cs typeface="Arial"/>
              </a:rPr>
              <a:t> </a:t>
            </a:r>
            <a:r>
              <a:rPr sz="1800" b="1" dirty="0">
                <a:solidFill>
                  <a:srgbClr val="FFFFFF"/>
                </a:solidFill>
                <a:latin typeface="Arial"/>
                <a:cs typeface="Arial"/>
              </a:rPr>
              <a:t>uses</a:t>
            </a:r>
            <a:r>
              <a:rPr sz="1800" b="1" spc="-5" dirty="0">
                <a:solidFill>
                  <a:srgbClr val="FFFFFF"/>
                </a:solidFill>
                <a:latin typeface="Arial"/>
                <a:cs typeface="Arial"/>
              </a:rPr>
              <a:t> </a:t>
            </a:r>
            <a:r>
              <a:rPr sz="1600" b="1" spc="-10" dirty="0">
                <a:solidFill>
                  <a:srgbClr val="FFFFFF"/>
                </a:solidFill>
                <a:latin typeface="Arial"/>
                <a:cs typeface="Arial"/>
              </a:rPr>
              <a:t>==</a:t>
            </a:r>
            <a:r>
              <a:rPr sz="1600" b="1" spc="5" dirty="0">
                <a:solidFill>
                  <a:srgbClr val="FFFFFF"/>
                </a:solidFill>
                <a:latin typeface="Arial"/>
                <a:cs typeface="Arial"/>
              </a:rPr>
              <a:t> </a:t>
            </a:r>
            <a:r>
              <a:rPr sz="1800" b="1" dirty="0">
                <a:solidFill>
                  <a:srgbClr val="FFFFFF"/>
                </a:solidFill>
                <a:latin typeface="Arial"/>
                <a:cs typeface="Arial"/>
              </a:rPr>
              <a:t>for</a:t>
            </a:r>
            <a:r>
              <a:rPr sz="1800" b="1" spc="-5" dirty="0">
                <a:solidFill>
                  <a:srgbClr val="FFFFFF"/>
                </a:solidFill>
                <a:latin typeface="Arial"/>
                <a:cs typeface="Arial"/>
              </a:rPr>
              <a:t> </a:t>
            </a:r>
            <a:r>
              <a:rPr sz="1800" b="1" spc="-15" dirty="0">
                <a:solidFill>
                  <a:srgbClr val="FFFFFF"/>
                </a:solidFill>
                <a:latin typeface="Arial"/>
                <a:cs typeface="Arial"/>
              </a:rPr>
              <a:t>equali</a:t>
            </a:r>
            <a:r>
              <a:rPr sz="1800" b="1" spc="-10" dirty="0">
                <a:solidFill>
                  <a:srgbClr val="FFFFFF"/>
                </a:solidFill>
                <a:latin typeface="Arial"/>
                <a:cs typeface="Arial"/>
              </a:rPr>
              <a:t>t</a:t>
            </a:r>
            <a:r>
              <a:rPr sz="1800" b="1" spc="-135" dirty="0">
                <a:solidFill>
                  <a:srgbClr val="FFFFFF"/>
                </a:solidFill>
                <a:latin typeface="Arial"/>
                <a:cs typeface="Arial"/>
              </a:rPr>
              <a:t>y</a:t>
            </a:r>
            <a:r>
              <a:rPr sz="1800" b="1" spc="-5" dirty="0">
                <a:solidFill>
                  <a:srgbClr val="FFFFFF"/>
                </a:solidFill>
                <a:latin typeface="Arial"/>
                <a:cs typeface="Arial"/>
              </a:rPr>
              <a:t>, </a:t>
            </a:r>
            <a:r>
              <a:rPr sz="1800" b="1" spc="-15" dirty="0">
                <a:solidFill>
                  <a:srgbClr val="FFFFFF"/>
                </a:solidFill>
                <a:latin typeface="Arial"/>
                <a:cs typeface="Arial"/>
              </a:rPr>
              <a:t>b</a:t>
            </a:r>
            <a:r>
              <a:rPr sz="1800" b="1" spc="-5" dirty="0">
                <a:solidFill>
                  <a:srgbClr val="FFFFFF"/>
                </a:solidFill>
                <a:latin typeface="Arial"/>
                <a:cs typeface="Arial"/>
              </a:rPr>
              <a:t>eca</a:t>
            </a:r>
            <a:r>
              <a:rPr sz="1800" b="1" dirty="0">
                <a:solidFill>
                  <a:srgbClr val="FFFFFF"/>
                </a:solidFill>
                <a:latin typeface="Arial"/>
                <a:cs typeface="Arial"/>
              </a:rPr>
              <a:t>u</a:t>
            </a:r>
            <a:r>
              <a:rPr sz="1800" b="1" spc="-5" dirty="0">
                <a:solidFill>
                  <a:srgbClr val="FFFFFF"/>
                </a:solidFill>
                <a:latin typeface="Arial"/>
                <a:cs typeface="Arial"/>
              </a:rPr>
              <a:t>s</a:t>
            </a:r>
            <a:r>
              <a:rPr sz="1800" b="1" dirty="0">
                <a:solidFill>
                  <a:srgbClr val="FFFFFF"/>
                </a:solidFill>
                <a:latin typeface="Arial"/>
                <a:cs typeface="Arial"/>
              </a:rPr>
              <a:t>e</a:t>
            </a:r>
            <a:r>
              <a:rPr sz="1800" b="1" spc="-5" dirty="0">
                <a:solidFill>
                  <a:srgbClr val="FFFFFF"/>
                </a:solidFill>
                <a:latin typeface="Arial"/>
                <a:cs typeface="Arial"/>
              </a:rPr>
              <a:t> </a:t>
            </a:r>
            <a:r>
              <a:rPr sz="1600" b="1" spc="-10" dirty="0">
                <a:solidFill>
                  <a:srgbClr val="FFFFFF"/>
                </a:solidFill>
                <a:latin typeface="Arial"/>
                <a:cs typeface="Arial"/>
              </a:rPr>
              <a:t>=</a:t>
            </a:r>
            <a:r>
              <a:rPr sz="1600" b="1" spc="5" dirty="0">
                <a:solidFill>
                  <a:srgbClr val="FFFFFF"/>
                </a:solidFill>
                <a:latin typeface="Arial"/>
                <a:cs typeface="Arial"/>
              </a:rPr>
              <a:t> </a:t>
            </a:r>
            <a:r>
              <a:rPr sz="1800" b="1" spc="-10" dirty="0">
                <a:solidFill>
                  <a:srgbClr val="FFFFFF"/>
                </a:solidFill>
                <a:latin typeface="Arial"/>
                <a:cs typeface="Arial"/>
              </a:rPr>
              <a:t>is</a:t>
            </a:r>
            <a:r>
              <a:rPr sz="1800" b="1" spc="-5" dirty="0">
                <a:solidFill>
                  <a:srgbClr val="FFFFFF"/>
                </a:solidFill>
                <a:latin typeface="Arial"/>
                <a:cs typeface="Arial"/>
              </a:rPr>
              <a:t> </a:t>
            </a:r>
            <a:r>
              <a:rPr sz="1800" b="1" spc="-15" dirty="0">
                <a:solidFill>
                  <a:srgbClr val="FFFFFF"/>
                </a:solidFill>
                <a:latin typeface="Arial"/>
                <a:cs typeface="Arial"/>
              </a:rPr>
              <a:t>used</a:t>
            </a:r>
            <a:r>
              <a:rPr sz="1800" b="1" spc="-5" dirty="0">
                <a:solidFill>
                  <a:srgbClr val="FFFFFF"/>
                </a:solidFill>
                <a:latin typeface="Arial"/>
                <a:cs typeface="Arial"/>
              </a:rPr>
              <a:t> </a:t>
            </a:r>
            <a:r>
              <a:rPr sz="1800" b="1" dirty="0">
                <a:solidFill>
                  <a:srgbClr val="FFFFFF"/>
                </a:solidFill>
                <a:latin typeface="Arial"/>
                <a:cs typeface="Arial"/>
              </a:rPr>
              <a:t>for</a:t>
            </a:r>
            <a:r>
              <a:rPr sz="1800" b="1" spc="-5" dirty="0">
                <a:solidFill>
                  <a:srgbClr val="FFFFFF"/>
                </a:solidFill>
                <a:latin typeface="Arial"/>
                <a:cs typeface="Arial"/>
              </a:rPr>
              <a:t> assi</a:t>
            </a:r>
            <a:r>
              <a:rPr sz="1800" b="1" dirty="0">
                <a:solidFill>
                  <a:srgbClr val="FFFFFF"/>
                </a:solidFill>
                <a:latin typeface="Arial"/>
                <a:cs typeface="Arial"/>
              </a:rPr>
              <a:t>g</a:t>
            </a:r>
            <a:r>
              <a:rPr sz="1800" b="1" spc="-15" dirty="0">
                <a:solidFill>
                  <a:srgbClr val="FFFFFF"/>
                </a:solidFill>
                <a:latin typeface="Arial"/>
                <a:cs typeface="Arial"/>
              </a:rPr>
              <a:t>n</a:t>
            </a:r>
            <a:r>
              <a:rPr sz="1800" b="1" spc="-5" dirty="0">
                <a:solidFill>
                  <a:srgbClr val="FFFFFF"/>
                </a:solidFill>
                <a:latin typeface="Arial"/>
                <a:cs typeface="Arial"/>
              </a:rPr>
              <a:t>me</a:t>
            </a:r>
            <a:r>
              <a:rPr sz="1800" b="1" dirty="0">
                <a:solidFill>
                  <a:srgbClr val="FFFFFF"/>
                </a:solidFill>
                <a:latin typeface="Arial"/>
                <a:cs typeface="Arial"/>
              </a:rPr>
              <a:t>nt</a:t>
            </a:r>
            <a:endParaRPr sz="1800" dirty="0">
              <a:solidFill>
                <a:srgbClr val="FFFFFF"/>
              </a:solidFill>
              <a:latin typeface="Arial"/>
              <a:cs typeface="Arial"/>
            </a:endParaRPr>
          </a:p>
        </p:txBody>
      </p:sp>
    </p:spTree>
    <p:extLst>
      <p:ext uri="{BB962C8B-B14F-4D97-AF65-F5344CB8AC3E}">
        <p14:creationId xmlns:p14="http://schemas.microsoft.com/office/powerpoint/2010/main" val="2696151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Using Python as your (bool) Calculator</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6664036" cy="4835479"/>
          </a:xfrm>
        </p:spPr>
        <p:txBody>
          <a:bodyPr>
            <a:normAutofit/>
          </a:bodyPr>
          <a:lstStyle/>
          <a:p>
            <a:r>
              <a:rPr lang="en-CA" dirty="0"/>
              <a:t>Let’s take a look at how this works in Python!</a:t>
            </a:r>
          </a:p>
          <a:p>
            <a:pPr lvl="1"/>
            <a:r>
              <a:rPr lang="en-CA" dirty="0"/>
              <a:t>Boolean type</a:t>
            </a:r>
          </a:p>
          <a:p>
            <a:pPr lvl="1"/>
            <a:r>
              <a:rPr lang="en-CA" dirty="0"/>
              <a:t>Relational (or comparison) operators</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Introducing Booleans</a:t>
            </a:r>
          </a:p>
        </p:txBody>
      </p:sp>
      <p:pic>
        <p:nvPicPr>
          <p:cNvPr id="3074" name="Picture 2" descr="What if I told you that boolean == boolean creates another boolean - What  If I Told You | Meme Generator">
            <a:extLst>
              <a:ext uri="{FF2B5EF4-FFF2-40B4-BE49-F238E27FC236}">
                <a16:creationId xmlns:a16="http://schemas.microsoft.com/office/drawing/2014/main" id="{0B26666C-FE35-5B43-94FF-C85C36BBF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236" y="3233696"/>
            <a:ext cx="3498514" cy="349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9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Logical Operators</a:t>
            </a:r>
          </a:p>
        </p:txBody>
      </p:sp>
      <p:sp>
        <p:nvSpPr>
          <p:cNvPr id="7" name="Content Placeholder 6">
            <a:extLst>
              <a:ext uri="{FF2B5EF4-FFF2-40B4-BE49-F238E27FC236}">
                <a16:creationId xmlns:a16="http://schemas.microsoft.com/office/drawing/2014/main" id="{F0BA6DC2-9664-8D43-82EE-9EBE40A325DA}"/>
              </a:ext>
            </a:extLst>
          </p:cNvPr>
          <p:cNvSpPr>
            <a:spLocks noGrp="1"/>
          </p:cNvSpPr>
          <p:nvPr>
            <p:ph idx="1"/>
          </p:nvPr>
        </p:nvSpPr>
        <p:spPr>
          <a:xfrm>
            <a:off x="838200" y="1825625"/>
            <a:ext cx="10020300" cy="2403476"/>
          </a:xfrm>
        </p:spPr>
        <p:txBody>
          <a:bodyPr/>
          <a:lstStyle/>
          <a:p>
            <a:r>
              <a:rPr lang="en-US" dirty="0"/>
              <a:t>Take Boolean operands and evaluate to Boolean values</a:t>
            </a:r>
          </a:p>
        </p:txBody>
      </p:sp>
      <p:graphicFrame>
        <p:nvGraphicFramePr>
          <p:cNvPr id="10" name="object 4">
            <a:extLst>
              <a:ext uri="{FF2B5EF4-FFF2-40B4-BE49-F238E27FC236}">
                <a16:creationId xmlns:a16="http://schemas.microsoft.com/office/drawing/2014/main" id="{1F017DFC-7C8C-BC46-8849-AA2490801869}"/>
              </a:ext>
            </a:extLst>
          </p:cNvPr>
          <p:cNvGraphicFramePr>
            <a:graphicFrameLocks noGrp="1"/>
          </p:cNvGraphicFramePr>
          <p:nvPr>
            <p:extLst>
              <p:ext uri="{D42A27DB-BD31-4B8C-83A1-F6EECF244321}">
                <p14:modId xmlns:p14="http://schemas.microsoft.com/office/powerpoint/2010/main" val="2683120249"/>
              </p:ext>
            </p:extLst>
          </p:nvPr>
        </p:nvGraphicFramePr>
        <p:xfrm>
          <a:off x="1333500" y="2667000"/>
          <a:ext cx="8123014" cy="2931295"/>
        </p:xfrm>
        <a:graphic>
          <a:graphicData uri="http://schemas.openxmlformats.org/drawingml/2006/table">
            <a:tbl>
              <a:tblPr firstRow="1" bandRow="1">
                <a:tableStyleId>{3C2FFA5D-87B4-456A-9821-1D502468CF0F}</a:tableStyleId>
              </a:tblPr>
              <a:tblGrid>
                <a:gridCol w="867410">
                  <a:extLst>
                    <a:ext uri="{9D8B030D-6E8A-4147-A177-3AD203B41FA5}">
                      <a16:colId xmlns:a16="http://schemas.microsoft.com/office/drawing/2014/main" val="20000"/>
                    </a:ext>
                  </a:extLst>
                </a:gridCol>
                <a:gridCol w="1145622">
                  <a:extLst>
                    <a:ext uri="{9D8B030D-6E8A-4147-A177-3AD203B41FA5}">
                      <a16:colId xmlns:a16="http://schemas.microsoft.com/office/drawing/2014/main" val="20001"/>
                    </a:ext>
                  </a:extLst>
                </a:gridCol>
                <a:gridCol w="2299982">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gridCol w="1676400">
                  <a:extLst>
                    <a:ext uri="{9D8B030D-6E8A-4147-A177-3AD203B41FA5}">
                      <a16:colId xmlns:a16="http://schemas.microsoft.com/office/drawing/2014/main" val="780694849"/>
                    </a:ext>
                  </a:extLst>
                </a:gridCol>
              </a:tblGrid>
              <a:tr h="586259">
                <a:tc>
                  <a:txBody>
                    <a:bodyPr/>
                    <a:lstStyle/>
                    <a:p>
                      <a:pPr marL="82550" algn="ctr">
                        <a:lnSpc>
                          <a:spcPct val="100000"/>
                        </a:lnSpc>
                      </a:pPr>
                      <a:r>
                        <a:rPr sz="2100" spc="5" dirty="0"/>
                        <a:t>e</a:t>
                      </a:r>
                      <a:r>
                        <a:rPr sz="2100" dirty="0"/>
                        <a:t>xpr1</a:t>
                      </a:r>
                      <a:endParaRPr sz="2100" dirty="0">
                        <a:latin typeface="Times New Roman"/>
                        <a:cs typeface="Times New Roman"/>
                      </a:endParaRPr>
                    </a:p>
                  </a:txBody>
                  <a:tcPr marL="0" marR="0" marT="0" marB="0" anchor="ctr"/>
                </a:tc>
                <a:tc>
                  <a:txBody>
                    <a:bodyPr/>
                    <a:lstStyle/>
                    <a:p>
                      <a:pPr marL="82550" algn="ctr">
                        <a:lnSpc>
                          <a:spcPct val="100000"/>
                        </a:lnSpc>
                      </a:pPr>
                      <a:r>
                        <a:rPr sz="2100" spc="5" dirty="0"/>
                        <a:t>e</a:t>
                      </a:r>
                      <a:r>
                        <a:rPr sz="2100" dirty="0"/>
                        <a:t>xpr2</a:t>
                      </a:r>
                      <a:endParaRPr sz="2100">
                        <a:latin typeface="Times New Roman"/>
                        <a:cs typeface="Times New Roman"/>
                      </a:endParaRPr>
                    </a:p>
                  </a:txBody>
                  <a:tcPr marL="0" marR="0" marT="0" marB="0" anchor="ctr"/>
                </a:tc>
                <a:tc>
                  <a:txBody>
                    <a:bodyPr/>
                    <a:lstStyle/>
                    <a:p>
                      <a:pPr marL="82550" algn="ctr">
                        <a:lnSpc>
                          <a:spcPct val="100000"/>
                        </a:lnSpc>
                      </a:pPr>
                      <a:r>
                        <a:rPr sz="2100" spc="5" dirty="0"/>
                        <a:t>e</a:t>
                      </a:r>
                      <a:r>
                        <a:rPr sz="2100" dirty="0"/>
                        <a:t>xpr1 </a:t>
                      </a:r>
                      <a:r>
                        <a:rPr sz="2100" b="1" dirty="0">
                          <a:highlight>
                            <a:srgbClr val="FFFF00"/>
                          </a:highlight>
                        </a:rPr>
                        <a:t>a</a:t>
                      </a:r>
                      <a:r>
                        <a:rPr sz="2100" b="1" spc="-10" dirty="0">
                          <a:highlight>
                            <a:srgbClr val="FFFF00"/>
                          </a:highlight>
                        </a:rPr>
                        <a:t>n</a:t>
                      </a:r>
                      <a:r>
                        <a:rPr sz="2100" b="1" dirty="0">
                          <a:highlight>
                            <a:srgbClr val="FFFF00"/>
                          </a:highlight>
                        </a:rPr>
                        <a:t>d</a:t>
                      </a:r>
                      <a:r>
                        <a:rPr sz="2100" b="1" spc="-10" dirty="0"/>
                        <a:t> </a:t>
                      </a:r>
                      <a:r>
                        <a:rPr sz="2100" spc="5" dirty="0"/>
                        <a:t>e</a:t>
                      </a:r>
                      <a:r>
                        <a:rPr sz="2100" dirty="0"/>
                        <a:t>xpr2</a:t>
                      </a:r>
                      <a:endParaRPr sz="2100" dirty="0">
                        <a:latin typeface="Times New Roman"/>
                        <a:cs typeface="Times New Roman"/>
                      </a:endParaRPr>
                    </a:p>
                  </a:txBody>
                  <a:tcPr marL="0" marR="0" marT="0" marB="0" anchor="ctr"/>
                </a:tc>
                <a:tc>
                  <a:txBody>
                    <a:bodyPr/>
                    <a:lstStyle/>
                    <a:p>
                      <a:pPr marL="92075" algn="ctr">
                        <a:lnSpc>
                          <a:spcPct val="100000"/>
                        </a:lnSpc>
                      </a:pPr>
                      <a:r>
                        <a:rPr sz="2300" dirty="0"/>
                        <a:t>exp</a:t>
                      </a:r>
                      <a:r>
                        <a:rPr sz="2300" spc="-5" dirty="0"/>
                        <a:t>r</a:t>
                      </a:r>
                      <a:r>
                        <a:rPr sz="2300" dirty="0"/>
                        <a:t>1 </a:t>
                      </a:r>
                      <a:r>
                        <a:rPr sz="2300" b="1" dirty="0">
                          <a:highlight>
                            <a:srgbClr val="FFFF00"/>
                          </a:highlight>
                        </a:rPr>
                        <a:t>or</a:t>
                      </a:r>
                      <a:r>
                        <a:rPr sz="2300" b="1" dirty="0"/>
                        <a:t> </a:t>
                      </a:r>
                      <a:r>
                        <a:rPr sz="2300" dirty="0"/>
                        <a:t>exp</a:t>
                      </a:r>
                      <a:r>
                        <a:rPr sz="2300" spc="-5" dirty="0"/>
                        <a:t>r</a:t>
                      </a:r>
                      <a:r>
                        <a:rPr sz="2300" dirty="0"/>
                        <a:t>2</a:t>
                      </a:r>
                      <a:endParaRPr sz="2300" dirty="0">
                        <a:latin typeface="Times New Roman"/>
                        <a:cs typeface="Times New Roman"/>
                      </a:endParaRPr>
                    </a:p>
                  </a:txBody>
                  <a:tcPr marL="0" marR="0" marT="0" marB="0" anchor="ctr"/>
                </a:tc>
                <a:tc>
                  <a:txBody>
                    <a:bodyPr/>
                    <a:lstStyle/>
                    <a:p>
                      <a:pPr marL="92075" algn="ctr">
                        <a:lnSpc>
                          <a:spcPct val="100000"/>
                        </a:lnSpc>
                      </a:pPr>
                      <a:r>
                        <a:rPr lang="en-US" sz="2300" dirty="0">
                          <a:highlight>
                            <a:srgbClr val="FFFF00"/>
                          </a:highlight>
                          <a:latin typeface="Segoe UI" panose="020B0502040204020203" pitchFamily="34" charset="0"/>
                          <a:cs typeface="Segoe UI" panose="020B0502040204020203" pitchFamily="34" charset="0"/>
                        </a:rPr>
                        <a:t>not</a:t>
                      </a:r>
                      <a:r>
                        <a:rPr lang="en-US" sz="2300" dirty="0">
                          <a:latin typeface="Segoe UI" panose="020B0502040204020203" pitchFamily="34" charset="0"/>
                          <a:cs typeface="Segoe UI" panose="020B0502040204020203" pitchFamily="34" charset="0"/>
                        </a:rPr>
                        <a:t> expr1</a:t>
                      </a:r>
                      <a:endParaRPr sz="2300" dirty="0">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1"/>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2"/>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3"/>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244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and</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t>Binary operator</a:t>
            </a:r>
          </a:p>
          <a:p>
            <a:r>
              <a:rPr lang="en-US" dirty="0"/>
              <a:t>The expression </a:t>
            </a:r>
            <a:r>
              <a:rPr lang="en-US" dirty="0">
                <a:solidFill>
                  <a:schemeClr val="accent1"/>
                </a:solidFill>
              </a:rPr>
              <a:t>left</a:t>
            </a:r>
            <a:r>
              <a:rPr lang="en-US" dirty="0"/>
              <a:t> </a:t>
            </a:r>
            <a:r>
              <a:rPr lang="en-US" dirty="0">
                <a:solidFill>
                  <a:schemeClr val="accent6"/>
                </a:solidFill>
              </a:rPr>
              <a:t>and</a:t>
            </a:r>
            <a:r>
              <a:rPr lang="en-US" dirty="0"/>
              <a:t> </a:t>
            </a:r>
            <a:r>
              <a:rPr lang="en-US" dirty="0">
                <a:solidFill>
                  <a:schemeClr val="accent1"/>
                </a:solidFill>
              </a:rPr>
              <a:t>right</a:t>
            </a:r>
            <a:r>
              <a:rPr lang="en-US" dirty="0"/>
              <a:t> produces:</a:t>
            </a:r>
          </a:p>
          <a:p>
            <a:pPr lvl="1"/>
            <a:r>
              <a:rPr lang="en-US" dirty="0">
                <a:solidFill>
                  <a:srgbClr val="00B050"/>
                </a:solidFill>
              </a:rPr>
              <a:t>True</a:t>
            </a:r>
            <a:r>
              <a:rPr lang="en-US" dirty="0"/>
              <a:t> if </a:t>
            </a:r>
            <a:r>
              <a:rPr lang="en-US" b="1" dirty="0"/>
              <a:t>both</a:t>
            </a:r>
            <a:r>
              <a:rPr lang="en-US" dirty="0"/>
              <a:t> </a:t>
            </a:r>
            <a:r>
              <a:rPr lang="en-US" dirty="0">
                <a:solidFill>
                  <a:schemeClr val="accent2"/>
                </a:solidFill>
              </a:rPr>
              <a:t>left </a:t>
            </a:r>
            <a:r>
              <a:rPr lang="en-US" dirty="0">
                <a:solidFill>
                  <a:schemeClr val="accent6"/>
                </a:solidFill>
              </a:rPr>
              <a:t>and</a:t>
            </a:r>
            <a:r>
              <a:rPr lang="en-US" dirty="0"/>
              <a:t> </a:t>
            </a:r>
            <a:r>
              <a:rPr lang="en-US" dirty="0">
                <a:solidFill>
                  <a:schemeClr val="accent2"/>
                </a:solidFill>
              </a:rPr>
              <a:t>right</a:t>
            </a:r>
            <a:r>
              <a:rPr lang="en-US" dirty="0"/>
              <a:t> are </a:t>
            </a:r>
            <a:r>
              <a:rPr lang="en-US" dirty="0">
                <a:solidFill>
                  <a:srgbClr val="00B050"/>
                </a:solidFill>
              </a:rPr>
              <a:t>True</a:t>
            </a:r>
          </a:p>
          <a:p>
            <a:pPr lvl="1"/>
            <a:r>
              <a:rPr lang="en-US" dirty="0">
                <a:solidFill>
                  <a:srgbClr val="FF0000"/>
                </a:solidFill>
              </a:rPr>
              <a:t>False</a:t>
            </a:r>
            <a:r>
              <a:rPr lang="en-US" dirty="0"/>
              <a:t> otherwise</a:t>
            </a:r>
          </a:p>
        </p:txBody>
      </p:sp>
      <p:pic>
        <p:nvPicPr>
          <p:cNvPr id="9220" name="Picture 4" descr="b&amp;gt;Electronics Projects: How to Build Series and Parallel Switched Circuits&amp;lt;/b&amp;gt;  - dummies">
            <a:extLst>
              <a:ext uri="{FF2B5EF4-FFF2-40B4-BE49-F238E27FC236}">
                <a16:creationId xmlns:a16="http://schemas.microsoft.com/office/drawing/2014/main" id="{550A4595-45DF-5B40-8A9D-0DAC5568A8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362"/>
          <a:stretch/>
        </p:blipFill>
        <p:spPr bwMode="auto">
          <a:xfrm>
            <a:off x="6305550" y="4749115"/>
            <a:ext cx="5715000" cy="19119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6EACBB-8A3D-8444-BD95-57F618CA5D3B}"/>
              </a:ext>
            </a:extLst>
          </p:cNvPr>
          <p:cNvSpPr txBox="1"/>
          <p:nvPr/>
        </p:nvSpPr>
        <p:spPr>
          <a:xfrm>
            <a:off x="6340739" y="4243363"/>
            <a:ext cx="5644622" cy="369332"/>
          </a:xfrm>
          <a:prstGeom prst="rect">
            <a:avLst/>
          </a:prstGeom>
          <a:noFill/>
        </p:spPr>
        <p:txBody>
          <a:bodyPr wrap="none" rtlCol="0">
            <a:spAutoFit/>
          </a:bodyPr>
          <a:lstStyle/>
          <a:p>
            <a:r>
              <a:rPr lang="en-US" dirty="0">
                <a:solidFill>
                  <a:srgbClr val="FFFF00"/>
                </a:solidFill>
              </a:rPr>
              <a:t>Switch 1 AND Switch 2 must be on for light to turn on</a:t>
            </a:r>
          </a:p>
        </p:txBody>
      </p:sp>
    </p:spTree>
    <p:extLst>
      <p:ext uri="{BB962C8B-B14F-4D97-AF65-F5344CB8AC3E}">
        <p14:creationId xmlns:p14="http://schemas.microsoft.com/office/powerpoint/2010/main" val="848874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or</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t>Binary operator</a:t>
            </a:r>
          </a:p>
          <a:p>
            <a:r>
              <a:rPr lang="en-US" dirty="0"/>
              <a:t>The expression </a:t>
            </a:r>
            <a:r>
              <a:rPr lang="en-US" dirty="0">
                <a:solidFill>
                  <a:schemeClr val="accent1"/>
                </a:solidFill>
              </a:rPr>
              <a:t>left</a:t>
            </a:r>
            <a:r>
              <a:rPr lang="en-US" dirty="0"/>
              <a:t> </a:t>
            </a:r>
            <a:r>
              <a:rPr lang="en-US" dirty="0">
                <a:solidFill>
                  <a:schemeClr val="accent6"/>
                </a:solidFill>
              </a:rPr>
              <a:t>or</a:t>
            </a:r>
            <a:r>
              <a:rPr lang="en-US" dirty="0"/>
              <a:t> </a:t>
            </a:r>
            <a:r>
              <a:rPr lang="en-US" dirty="0">
                <a:solidFill>
                  <a:schemeClr val="accent1"/>
                </a:solidFill>
              </a:rPr>
              <a:t>right</a:t>
            </a:r>
            <a:r>
              <a:rPr lang="en-US" dirty="0"/>
              <a:t> produces:</a:t>
            </a:r>
          </a:p>
          <a:p>
            <a:pPr lvl="1"/>
            <a:r>
              <a:rPr lang="en-US" dirty="0">
                <a:solidFill>
                  <a:srgbClr val="00B050"/>
                </a:solidFill>
              </a:rPr>
              <a:t>True</a:t>
            </a:r>
            <a:r>
              <a:rPr lang="en-US" dirty="0"/>
              <a:t> if </a:t>
            </a:r>
            <a:r>
              <a:rPr lang="en-US" b="1" dirty="0"/>
              <a:t>either</a:t>
            </a:r>
            <a:r>
              <a:rPr lang="en-US" dirty="0"/>
              <a:t> </a:t>
            </a:r>
            <a:r>
              <a:rPr lang="en-US" dirty="0">
                <a:solidFill>
                  <a:schemeClr val="accent2"/>
                </a:solidFill>
              </a:rPr>
              <a:t>left </a:t>
            </a:r>
            <a:r>
              <a:rPr lang="en-US" dirty="0">
                <a:solidFill>
                  <a:schemeClr val="accent6"/>
                </a:solidFill>
              </a:rPr>
              <a:t>or</a:t>
            </a:r>
            <a:r>
              <a:rPr lang="en-US" dirty="0"/>
              <a:t> </a:t>
            </a:r>
            <a:r>
              <a:rPr lang="en-US" dirty="0">
                <a:solidFill>
                  <a:schemeClr val="accent2"/>
                </a:solidFill>
              </a:rPr>
              <a:t>right</a:t>
            </a:r>
            <a:r>
              <a:rPr lang="en-US" dirty="0"/>
              <a:t> are </a:t>
            </a:r>
            <a:r>
              <a:rPr lang="en-US" dirty="0">
                <a:solidFill>
                  <a:srgbClr val="00B050"/>
                </a:solidFill>
              </a:rPr>
              <a:t>True</a:t>
            </a:r>
          </a:p>
          <a:p>
            <a:pPr lvl="1"/>
            <a:r>
              <a:rPr lang="en-US" dirty="0">
                <a:solidFill>
                  <a:srgbClr val="FF0000"/>
                </a:solidFill>
              </a:rPr>
              <a:t>False</a:t>
            </a:r>
            <a:r>
              <a:rPr lang="en-US" dirty="0"/>
              <a:t> only if both are </a:t>
            </a:r>
            <a:r>
              <a:rPr lang="en-US" dirty="0">
                <a:solidFill>
                  <a:srgbClr val="FF0000"/>
                </a:solidFill>
              </a:rPr>
              <a:t>False</a:t>
            </a:r>
          </a:p>
        </p:txBody>
      </p:sp>
      <p:pic>
        <p:nvPicPr>
          <p:cNvPr id="4" name="Picture 4" descr="b&amp;gt;Electronics Projects: How to Build Series and Parallel Switched Circuits&amp;lt;/b&amp;gt;  - dummies">
            <a:extLst>
              <a:ext uri="{FF2B5EF4-FFF2-40B4-BE49-F238E27FC236}">
                <a16:creationId xmlns:a16="http://schemas.microsoft.com/office/drawing/2014/main" id="{A4A5FE56-F717-E74E-A326-1508F24238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262"/>
          <a:stretch/>
        </p:blipFill>
        <p:spPr bwMode="auto">
          <a:xfrm>
            <a:off x="6305550" y="4243363"/>
            <a:ext cx="5715000" cy="22726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3F639E-5124-8641-9B67-3A25A9C47240}"/>
              </a:ext>
            </a:extLst>
          </p:cNvPr>
          <p:cNvSpPr txBox="1"/>
          <p:nvPr/>
        </p:nvSpPr>
        <p:spPr>
          <a:xfrm>
            <a:off x="6305550" y="3728953"/>
            <a:ext cx="5473101" cy="369332"/>
          </a:xfrm>
          <a:prstGeom prst="rect">
            <a:avLst/>
          </a:prstGeom>
          <a:noFill/>
        </p:spPr>
        <p:txBody>
          <a:bodyPr wrap="none" rtlCol="0">
            <a:spAutoFit/>
          </a:bodyPr>
          <a:lstStyle/>
          <a:p>
            <a:r>
              <a:rPr lang="en-US" dirty="0">
                <a:solidFill>
                  <a:srgbClr val="FFFF00"/>
                </a:solidFill>
              </a:rPr>
              <a:t>Switch 1 OR Switch 2 must be on for light to turn on</a:t>
            </a:r>
          </a:p>
        </p:txBody>
      </p:sp>
    </p:spTree>
    <p:extLst>
      <p:ext uri="{BB962C8B-B14F-4D97-AF65-F5344CB8AC3E}">
        <p14:creationId xmlns:p14="http://schemas.microsoft.com/office/powerpoint/2010/main" val="2311493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not</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solidFill>
                  <a:schemeClr val="accent6"/>
                </a:solidFill>
              </a:rPr>
              <a:t>not</a:t>
            </a:r>
            <a:r>
              <a:rPr lang="en-US" dirty="0"/>
              <a:t> Binary operator (see what I did there?)</a:t>
            </a:r>
          </a:p>
          <a:p>
            <a:r>
              <a:rPr lang="en-US" dirty="0"/>
              <a:t>Results in a Boolean value which is the opposite of the operand value</a:t>
            </a:r>
          </a:p>
          <a:p>
            <a:r>
              <a:rPr lang="en-US" dirty="0"/>
              <a:t>An expression involving </a:t>
            </a:r>
            <a:r>
              <a:rPr lang="en-US" dirty="0">
                <a:solidFill>
                  <a:schemeClr val="accent6"/>
                </a:solidFill>
              </a:rPr>
              <a:t>not</a:t>
            </a:r>
            <a:r>
              <a:rPr lang="en-US" dirty="0"/>
              <a:t> produces:</a:t>
            </a:r>
          </a:p>
          <a:p>
            <a:pPr lvl="1"/>
            <a:r>
              <a:rPr lang="en-US" dirty="0">
                <a:solidFill>
                  <a:srgbClr val="00B050"/>
                </a:solidFill>
              </a:rPr>
              <a:t>True</a:t>
            </a:r>
            <a:r>
              <a:rPr lang="en-US" dirty="0"/>
              <a:t> if the original value is </a:t>
            </a:r>
            <a:r>
              <a:rPr lang="en-US" dirty="0">
                <a:solidFill>
                  <a:srgbClr val="FF0000"/>
                </a:solidFill>
              </a:rPr>
              <a:t>False</a:t>
            </a:r>
            <a:endParaRPr lang="en-US" dirty="0">
              <a:solidFill>
                <a:srgbClr val="00B050"/>
              </a:solidFill>
            </a:endParaRPr>
          </a:p>
          <a:p>
            <a:pPr lvl="1"/>
            <a:r>
              <a:rPr lang="en-US" dirty="0">
                <a:solidFill>
                  <a:srgbClr val="FF0000"/>
                </a:solidFill>
              </a:rPr>
              <a:t>False</a:t>
            </a:r>
            <a:r>
              <a:rPr lang="en-US" dirty="0"/>
              <a:t> if the original value is </a:t>
            </a:r>
            <a:r>
              <a:rPr lang="en-US" dirty="0">
                <a:solidFill>
                  <a:srgbClr val="00B050"/>
                </a:solidFill>
              </a:rPr>
              <a:t>True</a:t>
            </a:r>
            <a:endParaRPr lang="en-US" dirty="0">
              <a:solidFill>
                <a:srgbClr val="FF0000"/>
              </a:solidFill>
            </a:endParaRPr>
          </a:p>
        </p:txBody>
      </p:sp>
    </p:spTree>
    <p:extLst>
      <p:ext uri="{BB962C8B-B14F-4D97-AF65-F5344CB8AC3E}">
        <p14:creationId xmlns:p14="http://schemas.microsoft.com/office/powerpoint/2010/main" val="945859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E554-BE8E-E54A-AE2A-70F134FF7722}"/>
              </a:ext>
            </a:extLst>
          </p:cNvPr>
          <p:cNvSpPr>
            <a:spLocks noGrp="1"/>
          </p:cNvSpPr>
          <p:nvPr>
            <p:ph type="title"/>
          </p:nvPr>
        </p:nvSpPr>
        <p:spPr/>
        <p:txBody>
          <a:bodyPr>
            <a:normAutofit fontScale="90000"/>
          </a:bodyPr>
          <a:lstStyle/>
          <a:p>
            <a:endParaRPr lang="en-US"/>
          </a:p>
        </p:txBody>
      </p:sp>
      <p:pic>
        <p:nvPicPr>
          <p:cNvPr id="4098" name="Picture 2" descr="boolean – Librarian Design Share">
            <a:extLst>
              <a:ext uri="{FF2B5EF4-FFF2-40B4-BE49-F238E27FC236}">
                <a16:creationId xmlns:a16="http://schemas.microsoft.com/office/drawing/2014/main" id="{E2EA9D93-B667-C140-ADA4-1A9F7DBED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12192000" cy="680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99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b="1" dirty="0"/>
              <a:t>Lecture </a:t>
            </a:r>
            <a:r>
              <a:rPr lang="en-US" b="1" dirty="0">
                <a:solidFill>
                  <a:schemeClr val="accent1"/>
                </a:solidFill>
              </a:rPr>
              <a:t>3.1</a:t>
            </a:r>
          </a:p>
          <a:p>
            <a:pPr lvl="1"/>
            <a:r>
              <a:rPr lang="en-US" b="1" dirty="0"/>
              <a:t>Booleans, Logic, &amp; Conditional if Statements</a:t>
            </a:r>
          </a:p>
          <a:p>
            <a:r>
              <a:rPr lang="en-US" b="1" dirty="0"/>
              <a:t>Lecture </a:t>
            </a:r>
            <a:r>
              <a:rPr lang="en-US" b="1" dirty="0">
                <a:solidFill>
                  <a:schemeClr val="accent1"/>
                </a:solidFill>
              </a:rPr>
              <a:t>3.2</a:t>
            </a:r>
          </a:p>
          <a:p>
            <a:pPr lvl="1"/>
            <a:r>
              <a:rPr lang="en-US" dirty="0"/>
              <a:t>String Comparisons and More on if Statements</a:t>
            </a:r>
          </a:p>
          <a:p>
            <a:r>
              <a:rPr lang="en-US" b="1" dirty="0"/>
              <a:t>Lecture </a:t>
            </a:r>
            <a:r>
              <a:rPr lang="en-US" b="1" dirty="0">
                <a:solidFill>
                  <a:schemeClr val="accent1"/>
                </a:solidFill>
              </a:rPr>
              <a:t>3.3</a:t>
            </a:r>
          </a:p>
          <a:p>
            <a:pPr lvl="1"/>
            <a:r>
              <a:rPr lang="en-US" dirty="0"/>
              <a:t>Design Problem: Rock, Paper, Scissors, Lizard, Spock!</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Order of Precedence</a:t>
            </a:r>
          </a:p>
        </p:txBody>
      </p:sp>
      <p:sp>
        <p:nvSpPr>
          <p:cNvPr id="6" name="object 4">
            <a:extLst>
              <a:ext uri="{FF2B5EF4-FFF2-40B4-BE49-F238E27FC236}">
                <a16:creationId xmlns:a16="http://schemas.microsoft.com/office/drawing/2014/main" id="{5DFBCDE1-6FEB-2D46-A130-9D03047EBC06}"/>
              </a:ext>
            </a:extLst>
          </p:cNvPr>
          <p:cNvSpPr/>
          <p:nvPr/>
        </p:nvSpPr>
        <p:spPr>
          <a:xfrm>
            <a:off x="2449830" y="3388810"/>
            <a:ext cx="4103370" cy="826711"/>
          </a:xfrm>
          <a:custGeom>
            <a:avLst/>
            <a:gdLst/>
            <a:ahLst/>
            <a:cxnLst/>
            <a:rect l="l" t="t" r="r" b="b"/>
            <a:pathLst>
              <a:path w="4103370" h="1029970">
                <a:moveTo>
                  <a:pt x="0" y="0"/>
                </a:moveTo>
                <a:lnTo>
                  <a:pt x="4103370" y="0"/>
                </a:lnTo>
                <a:lnTo>
                  <a:pt x="410337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8" name="object 5">
            <a:extLst>
              <a:ext uri="{FF2B5EF4-FFF2-40B4-BE49-F238E27FC236}">
                <a16:creationId xmlns:a16="http://schemas.microsoft.com/office/drawing/2014/main" id="{7D31867A-07C6-A14E-986F-D70875B1030D}"/>
              </a:ext>
            </a:extLst>
          </p:cNvPr>
          <p:cNvSpPr txBox="1"/>
          <p:nvPr/>
        </p:nvSpPr>
        <p:spPr>
          <a:xfrm>
            <a:off x="2527300" y="3551157"/>
            <a:ext cx="1243330" cy="369332"/>
          </a:xfrm>
          <a:prstGeom prst="rect">
            <a:avLst/>
          </a:prstGeom>
        </p:spPr>
        <p:txBody>
          <a:bodyPr vert="horz" wrap="square" lIns="0" tIns="0" rIns="0" bIns="0" rtlCol="0">
            <a:spAutoFit/>
          </a:bodyPr>
          <a:lstStyle/>
          <a:p>
            <a:pPr marL="12700">
              <a:lnSpc>
                <a:spcPct val="100000"/>
              </a:lnSpc>
            </a:pPr>
            <a:r>
              <a:rPr sz="2400" b="1" spc="-30" dirty="0">
                <a:solidFill>
                  <a:schemeClr val="bg1"/>
                </a:solidFill>
                <a:latin typeface="Times New Roman"/>
                <a:cs typeface="Times New Roman"/>
              </a:rPr>
              <a:t>O</a:t>
            </a:r>
            <a:r>
              <a:rPr sz="2400" b="1" dirty="0">
                <a:solidFill>
                  <a:schemeClr val="bg1"/>
                </a:solidFill>
                <a:latin typeface="Times New Roman"/>
                <a:cs typeface="Times New Roman"/>
              </a:rPr>
              <a:t>p</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rator</a:t>
            </a:r>
            <a:endParaRPr sz="2400">
              <a:solidFill>
                <a:schemeClr val="bg1"/>
              </a:solidFill>
              <a:latin typeface="Times New Roman"/>
              <a:cs typeface="Times New Roman"/>
            </a:endParaRPr>
          </a:p>
        </p:txBody>
      </p:sp>
      <p:sp>
        <p:nvSpPr>
          <p:cNvPr id="9" name="object 6">
            <a:extLst>
              <a:ext uri="{FF2B5EF4-FFF2-40B4-BE49-F238E27FC236}">
                <a16:creationId xmlns:a16="http://schemas.microsoft.com/office/drawing/2014/main" id="{EBBB46F9-73D6-954F-B48D-F3B17D9F7D7C}"/>
              </a:ext>
            </a:extLst>
          </p:cNvPr>
          <p:cNvSpPr/>
          <p:nvPr/>
        </p:nvSpPr>
        <p:spPr>
          <a:xfrm>
            <a:off x="6553200" y="3388810"/>
            <a:ext cx="4104640" cy="826711"/>
          </a:xfrm>
          <a:custGeom>
            <a:avLst/>
            <a:gdLst/>
            <a:ahLst/>
            <a:cxnLst/>
            <a:rect l="l" t="t" r="r" b="b"/>
            <a:pathLst>
              <a:path w="4104640" h="1029970">
                <a:moveTo>
                  <a:pt x="0" y="0"/>
                </a:moveTo>
                <a:lnTo>
                  <a:pt x="4104640" y="0"/>
                </a:lnTo>
                <a:lnTo>
                  <a:pt x="410464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0" name="object 7">
            <a:extLst>
              <a:ext uri="{FF2B5EF4-FFF2-40B4-BE49-F238E27FC236}">
                <a16:creationId xmlns:a16="http://schemas.microsoft.com/office/drawing/2014/main" id="{3866EE82-E8A9-8440-A37D-F554C3497F58}"/>
              </a:ext>
            </a:extLst>
          </p:cNvPr>
          <p:cNvSpPr txBox="1"/>
          <p:nvPr/>
        </p:nvSpPr>
        <p:spPr>
          <a:xfrm>
            <a:off x="6630670" y="3582907"/>
            <a:ext cx="1496695" cy="369332"/>
          </a:xfrm>
          <a:prstGeom prst="rect">
            <a:avLst/>
          </a:prstGeom>
        </p:spPr>
        <p:txBody>
          <a:bodyPr vert="horz" wrap="square" lIns="0" tIns="0" rIns="0" bIns="0" rtlCol="0">
            <a:spAutoFit/>
          </a:bodyPr>
          <a:lstStyle/>
          <a:p>
            <a:pPr marL="12700">
              <a:lnSpc>
                <a:spcPct val="100000"/>
              </a:lnSpc>
            </a:pPr>
            <a:r>
              <a:rPr sz="2400" b="1" spc="-25" dirty="0">
                <a:solidFill>
                  <a:schemeClr val="bg1"/>
                </a:solidFill>
                <a:latin typeface="Times New Roman"/>
                <a:cs typeface="Times New Roman"/>
              </a:rPr>
              <a:t>P</a:t>
            </a:r>
            <a:r>
              <a:rPr sz="2400" b="1" spc="-15" dirty="0">
                <a:solidFill>
                  <a:schemeClr val="bg1"/>
                </a:solidFill>
                <a:latin typeface="Times New Roman"/>
                <a:cs typeface="Times New Roman"/>
              </a:rPr>
              <a:t>r</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c</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d</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n</a:t>
            </a:r>
            <a:r>
              <a:rPr sz="2400" b="1" spc="-15" dirty="0">
                <a:solidFill>
                  <a:schemeClr val="bg1"/>
                </a:solidFill>
                <a:latin typeface="Times New Roman"/>
                <a:cs typeface="Times New Roman"/>
              </a:rPr>
              <a:t>ce</a:t>
            </a:r>
            <a:endParaRPr sz="2400">
              <a:solidFill>
                <a:schemeClr val="bg1"/>
              </a:solidFill>
              <a:latin typeface="Times New Roman"/>
              <a:cs typeface="Times New Roman"/>
            </a:endParaRPr>
          </a:p>
        </p:txBody>
      </p:sp>
      <p:sp>
        <p:nvSpPr>
          <p:cNvPr id="11" name="object 8">
            <a:extLst>
              <a:ext uri="{FF2B5EF4-FFF2-40B4-BE49-F238E27FC236}">
                <a16:creationId xmlns:a16="http://schemas.microsoft.com/office/drawing/2014/main" id="{350D53D9-604C-3745-8C18-780994E05E8B}"/>
              </a:ext>
            </a:extLst>
          </p:cNvPr>
          <p:cNvSpPr/>
          <p:nvPr/>
        </p:nvSpPr>
        <p:spPr>
          <a:xfrm>
            <a:off x="2449830" y="4215522"/>
            <a:ext cx="4103370" cy="638810"/>
          </a:xfrm>
          <a:custGeom>
            <a:avLst/>
            <a:gdLst/>
            <a:ahLst/>
            <a:cxnLst/>
            <a:rect l="l" t="t" r="r" b="b"/>
            <a:pathLst>
              <a:path w="4103370" h="638810">
                <a:moveTo>
                  <a:pt x="0" y="0"/>
                </a:moveTo>
                <a:lnTo>
                  <a:pt x="4103370" y="0"/>
                </a:lnTo>
                <a:lnTo>
                  <a:pt x="410337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2" name="object 9">
            <a:extLst>
              <a:ext uri="{FF2B5EF4-FFF2-40B4-BE49-F238E27FC236}">
                <a16:creationId xmlns:a16="http://schemas.microsoft.com/office/drawing/2014/main" id="{9394C842-EE7D-E34D-A306-E2F66217239A}"/>
              </a:ext>
            </a:extLst>
          </p:cNvPr>
          <p:cNvSpPr txBox="1"/>
          <p:nvPr/>
        </p:nvSpPr>
        <p:spPr>
          <a:xfrm>
            <a:off x="2527299" y="4351530"/>
            <a:ext cx="954406"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not</a:t>
            </a:r>
            <a:endParaRPr sz="2400" dirty="0">
              <a:solidFill>
                <a:schemeClr val="bg1"/>
              </a:solidFill>
              <a:latin typeface="Times New Roman"/>
              <a:cs typeface="Times New Roman"/>
            </a:endParaRPr>
          </a:p>
        </p:txBody>
      </p:sp>
      <p:sp>
        <p:nvSpPr>
          <p:cNvPr id="13" name="object 10">
            <a:extLst>
              <a:ext uri="{FF2B5EF4-FFF2-40B4-BE49-F238E27FC236}">
                <a16:creationId xmlns:a16="http://schemas.microsoft.com/office/drawing/2014/main" id="{597B59D9-D4AA-D44C-898A-831627DD4F66}"/>
              </a:ext>
            </a:extLst>
          </p:cNvPr>
          <p:cNvSpPr/>
          <p:nvPr/>
        </p:nvSpPr>
        <p:spPr>
          <a:xfrm>
            <a:off x="6553200" y="4215522"/>
            <a:ext cx="4104640" cy="638810"/>
          </a:xfrm>
          <a:custGeom>
            <a:avLst/>
            <a:gdLst/>
            <a:ahLst/>
            <a:cxnLst/>
            <a:rect l="l" t="t" r="r" b="b"/>
            <a:pathLst>
              <a:path w="4104640" h="638810">
                <a:moveTo>
                  <a:pt x="0" y="0"/>
                </a:moveTo>
                <a:lnTo>
                  <a:pt x="4104640" y="0"/>
                </a:lnTo>
                <a:lnTo>
                  <a:pt x="410464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4" name="object 11">
            <a:extLst>
              <a:ext uri="{FF2B5EF4-FFF2-40B4-BE49-F238E27FC236}">
                <a16:creationId xmlns:a16="http://schemas.microsoft.com/office/drawing/2014/main" id="{266E19D7-892A-CC4A-A45B-A75706D40CE4}"/>
              </a:ext>
            </a:extLst>
          </p:cNvPr>
          <p:cNvSpPr txBox="1"/>
          <p:nvPr/>
        </p:nvSpPr>
        <p:spPr>
          <a:xfrm>
            <a:off x="6630670" y="4276327"/>
            <a:ext cx="955675" cy="369332"/>
          </a:xfrm>
          <a:prstGeom prst="rect">
            <a:avLst/>
          </a:prstGeom>
        </p:spPr>
        <p:txBody>
          <a:bodyPr vert="horz" wrap="square" lIns="0" tIns="0" rIns="0" bIns="0" rtlCol="0">
            <a:spAutoFit/>
          </a:bodyPr>
          <a:lstStyle/>
          <a:p>
            <a:pPr marL="12700">
              <a:lnSpc>
                <a:spcPct val="100000"/>
              </a:lnSpc>
            </a:pPr>
            <a:r>
              <a:rPr sz="2400" b="1" spc="-10" dirty="0">
                <a:solidFill>
                  <a:schemeClr val="bg1"/>
                </a:solidFill>
                <a:latin typeface="Times New Roman"/>
                <a:cs typeface="Times New Roman"/>
              </a:rPr>
              <a:t>hi</a:t>
            </a:r>
            <a:r>
              <a:rPr sz="2400" b="1" dirty="0">
                <a:solidFill>
                  <a:schemeClr val="bg1"/>
                </a:solidFill>
                <a:latin typeface="Times New Roman"/>
                <a:cs typeface="Times New Roman"/>
              </a:rPr>
              <a:t>g</a:t>
            </a:r>
            <a:r>
              <a:rPr sz="2400" b="1" spc="-10" dirty="0">
                <a:solidFill>
                  <a:schemeClr val="bg1"/>
                </a:solidFill>
                <a:latin typeface="Times New Roman"/>
                <a:cs typeface="Times New Roman"/>
              </a:rPr>
              <a:t>h</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s</a:t>
            </a:r>
            <a:r>
              <a:rPr sz="2400" b="1" dirty="0">
                <a:solidFill>
                  <a:schemeClr val="bg1"/>
                </a:solidFill>
                <a:latin typeface="Times New Roman"/>
                <a:cs typeface="Times New Roman"/>
              </a:rPr>
              <a:t>t</a:t>
            </a:r>
            <a:endParaRPr sz="2400">
              <a:solidFill>
                <a:schemeClr val="bg1"/>
              </a:solidFill>
              <a:latin typeface="Times New Roman"/>
              <a:cs typeface="Times New Roman"/>
            </a:endParaRPr>
          </a:p>
        </p:txBody>
      </p:sp>
      <p:sp>
        <p:nvSpPr>
          <p:cNvPr id="15" name="object 12">
            <a:extLst>
              <a:ext uri="{FF2B5EF4-FFF2-40B4-BE49-F238E27FC236}">
                <a16:creationId xmlns:a16="http://schemas.microsoft.com/office/drawing/2014/main" id="{4B1D2FCF-C9B2-BC41-9C8D-250ABA8E8E14}"/>
              </a:ext>
            </a:extLst>
          </p:cNvPr>
          <p:cNvSpPr/>
          <p:nvPr/>
        </p:nvSpPr>
        <p:spPr>
          <a:xfrm>
            <a:off x="2449830" y="4854331"/>
            <a:ext cx="4103370" cy="655320"/>
          </a:xfrm>
          <a:custGeom>
            <a:avLst/>
            <a:gdLst/>
            <a:ahLst/>
            <a:cxnLst/>
            <a:rect l="l" t="t" r="r" b="b"/>
            <a:pathLst>
              <a:path w="4103370" h="655320">
                <a:moveTo>
                  <a:pt x="0" y="0"/>
                </a:moveTo>
                <a:lnTo>
                  <a:pt x="4103370" y="0"/>
                </a:lnTo>
                <a:lnTo>
                  <a:pt x="410337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16" name="object 13">
            <a:extLst>
              <a:ext uri="{FF2B5EF4-FFF2-40B4-BE49-F238E27FC236}">
                <a16:creationId xmlns:a16="http://schemas.microsoft.com/office/drawing/2014/main" id="{290F0FE8-7222-204F-85A9-5B8E15558CC0}"/>
              </a:ext>
            </a:extLst>
          </p:cNvPr>
          <p:cNvSpPr/>
          <p:nvPr/>
        </p:nvSpPr>
        <p:spPr>
          <a:xfrm>
            <a:off x="6553200" y="4854331"/>
            <a:ext cx="4104640" cy="655320"/>
          </a:xfrm>
          <a:custGeom>
            <a:avLst/>
            <a:gdLst/>
            <a:ahLst/>
            <a:cxnLst/>
            <a:rect l="l" t="t" r="r" b="b"/>
            <a:pathLst>
              <a:path w="4104640" h="655320">
                <a:moveTo>
                  <a:pt x="0" y="0"/>
                </a:moveTo>
                <a:lnTo>
                  <a:pt x="4104640" y="0"/>
                </a:lnTo>
                <a:lnTo>
                  <a:pt x="410464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17" name="object 14">
            <a:extLst>
              <a:ext uri="{FF2B5EF4-FFF2-40B4-BE49-F238E27FC236}">
                <a16:creationId xmlns:a16="http://schemas.microsoft.com/office/drawing/2014/main" id="{9460ECAC-961F-D949-8DD4-83CAFC7C2573}"/>
              </a:ext>
            </a:extLst>
          </p:cNvPr>
          <p:cNvSpPr/>
          <p:nvPr/>
        </p:nvSpPr>
        <p:spPr>
          <a:xfrm>
            <a:off x="2449830" y="5509652"/>
            <a:ext cx="4103370" cy="655320"/>
          </a:xfrm>
          <a:custGeom>
            <a:avLst/>
            <a:gdLst/>
            <a:ahLst/>
            <a:cxnLst/>
            <a:rect l="l" t="t" r="r" b="b"/>
            <a:pathLst>
              <a:path w="4103370" h="655320">
                <a:moveTo>
                  <a:pt x="0" y="0"/>
                </a:moveTo>
                <a:lnTo>
                  <a:pt x="4103370" y="0"/>
                </a:lnTo>
                <a:lnTo>
                  <a:pt x="410337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8" name="object 15">
            <a:extLst>
              <a:ext uri="{FF2B5EF4-FFF2-40B4-BE49-F238E27FC236}">
                <a16:creationId xmlns:a16="http://schemas.microsoft.com/office/drawing/2014/main" id="{0785A3A9-E50F-974B-B7F4-6D5673C71B3E}"/>
              </a:ext>
            </a:extLst>
          </p:cNvPr>
          <p:cNvSpPr txBox="1"/>
          <p:nvPr/>
        </p:nvSpPr>
        <p:spPr>
          <a:xfrm>
            <a:off x="2527300" y="4994906"/>
            <a:ext cx="1522730"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and</a:t>
            </a:r>
            <a:endParaRPr sz="2400" dirty="0">
              <a:solidFill>
                <a:schemeClr val="bg1"/>
              </a:solidFill>
              <a:latin typeface="Times New Roman"/>
              <a:cs typeface="Times New Roman"/>
            </a:endParaRPr>
          </a:p>
        </p:txBody>
      </p:sp>
      <p:sp>
        <p:nvSpPr>
          <p:cNvPr id="19" name="object 16">
            <a:extLst>
              <a:ext uri="{FF2B5EF4-FFF2-40B4-BE49-F238E27FC236}">
                <a16:creationId xmlns:a16="http://schemas.microsoft.com/office/drawing/2014/main" id="{8B55C4E5-74E8-4E41-82FF-7F60B7582283}"/>
              </a:ext>
            </a:extLst>
          </p:cNvPr>
          <p:cNvSpPr/>
          <p:nvPr/>
        </p:nvSpPr>
        <p:spPr>
          <a:xfrm>
            <a:off x="6553200" y="5509652"/>
            <a:ext cx="4104640" cy="655320"/>
          </a:xfrm>
          <a:custGeom>
            <a:avLst/>
            <a:gdLst/>
            <a:ahLst/>
            <a:cxnLst/>
            <a:rect l="l" t="t" r="r" b="b"/>
            <a:pathLst>
              <a:path w="4104640" h="655320">
                <a:moveTo>
                  <a:pt x="0" y="0"/>
                </a:moveTo>
                <a:lnTo>
                  <a:pt x="4104640" y="0"/>
                </a:lnTo>
                <a:lnTo>
                  <a:pt x="410464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23" name="object 20">
            <a:extLst>
              <a:ext uri="{FF2B5EF4-FFF2-40B4-BE49-F238E27FC236}">
                <a16:creationId xmlns:a16="http://schemas.microsoft.com/office/drawing/2014/main" id="{F035A69A-5C65-3C4E-83FC-D1A980C597DD}"/>
              </a:ext>
            </a:extLst>
          </p:cNvPr>
          <p:cNvSpPr txBox="1"/>
          <p:nvPr/>
        </p:nvSpPr>
        <p:spPr>
          <a:xfrm>
            <a:off x="6630670" y="5645660"/>
            <a:ext cx="838200" cy="369332"/>
          </a:xfrm>
          <a:prstGeom prst="rect">
            <a:avLst/>
          </a:prstGeom>
        </p:spPr>
        <p:txBody>
          <a:bodyPr vert="horz" wrap="square" lIns="0" tIns="0" rIns="0" bIns="0" rtlCol="0">
            <a:spAutoFit/>
          </a:bodyPr>
          <a:lstStyle/>
          <a:p>
            <a:pPr marL="12700">
              <a:lnSpc>
                <a:spcPct val="100000"/>
              </a:lnSpc>
            </a:pPr>
            <a:r>
              <a:rPr sz="2400" b="1" spc="-20" dirty="0">
                <a:solidFill>
                  <a:schemeClr val="bg1"/>
                </a:solidFill>
                <a:latin typeface="Times New Roman"/>
                <a:cs typeface="Times New Roman"/>
              </a:rPr>
              <a:t>l</a:t>
            </a:r>
            <a:r>
              <a:rPr sz="2400" b="1" dirty="0">
                <a:solidFill>
                  <a:schemeClr val="bg1"/>
                </a:solidFill>
                <a:latin typeface="Times New Roman"/>
                <a:cs typeface="Times New Roman"/>
              </a:rPr>
              <a:t>ow</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st</a:t>
            </a:r>
            <a:endParaRPr sz="2400" dirty="0">
              <a:solidFill>
                <a:schemeClr val="bg1"/>
              </a:solidFill>
              <a:latin typeface="Times New Roman"/>
              <a:cs typeface="Times New Roman"/>
            </a:endParaRPr>
          </a:p>
        </p:txBody>
      </p:sp>
      <p:sp>
        <p:nvSpPr>
          <p:cNvPr id="25" name="object 15">
            <a:extLst>
              <a:ext uri="{FF2B5EF4-FFF2-40B4-BE49-F238E27FC236}">
                <a16:creationId xmlns:a16="http://schemas.microsoft.com/office/drawing/2014/main" id="{A9AB9CE4-9F09-3844-B558-81DE0E0B19EA}"/>
              </a:ext>
            </a:extLst>
          </p:cNvPr>
          <p:cNvSpPr txBox="1"/>
          <p:nvPr/>
        </p:nvSpPr>
        <p:spPr>
          <a:xfrm>
            <a:off x="2527300" y="5656064"/>
            <a:ext cx="1522730"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or</a:t>
            </a:r>
            <a:endParaRPr sz="2400" dirty="0">
              <a:solidFill>
                <a:schemeClr val="bg1"/>
              </a:solidFill>
              <a:latin typeface="Times New Roman"/>
              <a:cs typeface="Times New Roman"/>
            </a:endParaRPr>
          </a:p>
        </p:txBody>
      </p:sp>
      <p:sp>
        <p:nvSpPr>
          <p:cNvPr id="26" name="Content Placeholder 2">
            <a:extLst>
              <a:ext uri="{FF2B5EF4-FFF2-40B4-BE49-F238E27FC236}">
                <a16:creationId xmlns:a16="http://schemas.microsoft.com/office/drawing/2014/main" id="{BFE4DA3D-C845-7643-BEE2-9745A60C3454}"/>
              </a:ext>
            </a:extLst>
          </p:cNvPr>
          <p:cNvSpPr>
            <a:spLocks noGrp="1"/>
          </p:cNvSpPr>
          <p:nvPr>
            <p:ph idx="1"/>
          </p:nvPr>
        </p:nvSpPr>
        <p:spPr>
          <a:xfrm>
            <a:off x="838200" y="1825624"/>
            <a:ext cx="8610600" cy="4835479"/>
          </a:xfrm>
        </p:spPr>
        <p:txBody>
          <a:bodyPr/>
          <a:lstStyle/>
          <a:p>
            <a:r>
              <a:rPr lang="en-US" dirty="0"/>
              <a:t>We can override precedence with brackets</a:t>
            </a:r>
          </a:p>
          <a:p>
            <a:r>
              <a:rPr lang="en-US" dirty="0"/>
              <a:t>In general, brackets should be added to make things easier to read and understand</a:t>
            </a:r>
          </a:p>
        </p:txBody>
      </p:sp>
    </p:spTree>
    <p:extLst>
      <p:ext uri="{BB962C8B-B14F-4D97-AF65-F5344CB8AC3E}">
        <p14:creationId xmlns:p14="http://schemas.microsoft.com/office/powerpoint/2010/main" val="29481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All the Operators!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419100" y="1787524"/>
            <a:ext cx="11353800" cy="4835479"/>
          </a:xfrm>
        </p:spPr>
        <p:txBody>
          <a:bodyPr/>
          <a:lstStyle/>
          <a:p>
            <a:pPr marL="514350" indent="-514350">
              <a:buFont typeface="+mj-lt"/>
              <a:buAutoNum type="arabicPeriod"/>
            </a:pPr>
            <a:r>
              <a:rPr lang="en-US" dirty="0"/>
              <a:t>Arithmetic (+, -, /, etc.)</a:t>
            </a:r>
          </a:p>
          <a:p>
            <a:pPr marL="514350" indent="-514350">
              <a:buFont typeface="+mj-lt"/>
              <a:buAutoNum type="arabicPeriod"/>
            </a:pPr>
            <a:r>
              <a:rPr lang="en-US" dirty="0"/>
              <a:t>Relational (&lt;, ==, etc.)</a:t>
            </a:r>
          </a:p>
          <a:p>
            <a:pPr marL="514350" indent="-514350">
              <a:buFont typeface="+mj-lt"/>
              <a:buAutoNum type="arabicPeriod"/>
            </a:pPr>
            <a:r>
              <a:rPr lang="en-US" dirty="0"/>
              <a:t>Logical/Boolean (not, and, or)</a:t>
            </a:r>
          </a:p>
          <a:p>
            <a:endParaRPr lang="en-US" dirty="0"/>
          </a:p>
          <a:p>
            <a:r>
              <a:rPr lang="en-US" dirty="0"/>
              <a:t>Precedence when combining</a:t>
            </a:r>
          </a:p>
          <a:p>
            <a:pPr lvl="1"/>
            <a:r>
              <a:rPr lang="en-US" dirty="0"/>
              <a:t>Arithmetic operators have higher precedence than relational operators</a:t>
            </a:r>
          </a:p>
          <a:p>
            <a:pPr lvl="1"/>
            <a:r>
              <a:rPr lang="en-US" dirty="0"/>
              <a:t>Relational operators have higher precedence than Logical/Boolean operators</a:t>
            </a:r>
          </a:p>
          <a:p>
            <a:pPr lvl="1"/>
            <a:r>
              <a:rPr lang="en-US" dirty="0"/>
              <a:t>All relational operators have the same precedence (i.e. read left to right)</a:t>
            </a:r>
          </a:p>
        </p:txBody>
      </p:sp>
      <p:pic>
        <p:nvPicPr>
          <p:cNvPr id="5122" name="Picture 2">
            <a:extLst>
              <a:ext uri="{FF2B5EF4-FFF2-40B4-BE49-F238E27FC236}">
                <a16:creationId xmlns:a16="http://schemas.microsoft.com/office/drawing/2014/main" id="{1A93FC43-435E-6349-81C7-26D28D473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727514"/>
            <a:ext cx="3977338" cy="282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00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Coding Time!</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Logical operators (and, or, not)</a:t>
            </a:r>
          </a:p>
          <a:p>
            <a:pPr lvl="1"/>
            <a:r>
              <a:rPr lang="en-US" dirty="0"/>
              <a:t>Order of precedence</a:t>
            </a:r>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Logical Operators</a:t>
            </a:r>
          </a:p>
        </p:txBody>
      </p:sp>
    </p:spTree>
    <p:extLst>
      <p:ext uri="{BB962C8B-B14F-4D97-AF65-F5344CB8AC3E}">
        <p14:creationId xmlns:p14="http://schemas.microsoft.com/office/powerpoint/2010/main" val="3705963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Binary Operators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9585960" cy="4835479"/>
          </a:xfrm>
        </p:spPr>
        <p:txBody>
          <a:bodyPr/>
          <a:lstStyle/>
          <a:p>
            <a:r>
              <a:rPr lang="en-US" dirty="0"/>
              <a:t>Rules for evaluation</a:t>
            </a:r>
          </a:p>
          <a:p>
            <a:pPr marL="914400" lvl="1" indent="-457200">
              <a:buFont typeface="+mj-lt"/>
              <a:buAutoNum type="arabicPeriod"/>
            </a:pPr>
            <a:r>
              <a:rPr lang="en-US" dirty="0"/>
              <a:t>Evaluate the left operand (i.e. expression) to a value and replace that operand expression with that value</a:t>
            </a:r>
            <a:br>
              <a:rPr lang="en-US" dirty="0"/>
            </a:br>
            <a:r>
              <a:rPr lang="en-US" dirty="0">
                <a:solidFill>
                  <a:srgbClr val="FFFF00"/>
                </a:solidFill>
              </a:rPr>
              <a:t>POSSIBLE SHORT CIRCUIT</a:t>
            </a:r>
            <a:endParaRPr lang="en-US" dirty="0"/>
          </a:p>
          <a:p>
            <a:pPr marL="914400" lvl="1" indent="-457200">
              <a:buFont typeface="+mj-lt"/>
              <a:buAutoNum type="arabicPeriod"/>
            </a:pPr>
            <a:r>
              <a:rPr lang="en-US" dirty="0"/>
              <a:t>Evaluate the right operand (i.e. expression) to a value and replace that operand expression with that value</a:t>
            </a:r>
          </a:p>
          <a:p>
            <a:pPr marL="914400" lvl="1" indent="-457200">
              <a:buFont typeface="+mj-lt"/>
              <a:buAutoNum type="arabicPeriod"/>
            </a:pPr>
            <a:r>
              <a:rPr lang="en-US" dirty="0"/>
              <a:t>Apply the operator to the two resultant values</a:t>
            </a:r>
          </a:p>
          <a:p>
            <a:pPr lvl="1"/>
            <a:endParaRPr lang="en-US" dirty="0"/>
          </a:p>
        </p:txBody>
      </p:sp>
      <p:sp>
        <p:nvSpPr>
          <p:cNvPr id="5" name="Lightning Bolt 4">
            <a:extLst>
              <a:ext uri="{FF2B5EF4-FFF2-40B4-BE49-F238E27FC236}">
                <a16:creationId xmlns:a16="http://schemas.microsoft.com/office/drawing/2014/main" id="{3363B086-88D8-DA4E-A523-9FA0F9F38D30}"/>
              </a:ext>
            </a:extLst>
          </p:cNvPr>
          <p:cNvSpPr/>
          <p:nvPr/>
        </p:nvSpPr>
        <p:spPr>
          <a:xfrm>
            <a:off x="1177290" y="2838450"/>
            <a:ext cx="590550" cy="59055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83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Short-Circuit (Lazy) Evaluation</a:t>
            </a:r>
          </a:p>
        </p:txBody>
      </p:sp>
      <p:sp>
        <p:nvSpPr>
          <p:cNvPr id="5" name="Content Placeholder 2">
            <a:extLst>
              <a:ext uri="{FF2B5EF4-FFF2-40B4-BE49-F238E27FC236}">
                <a16:creationId xmlns:a16="http://schemas.microsoft.com/office/drawing/2014/main" id="{2D7919B1-F0A1-E448-AA37-60D8288AED38}"/>
              </a:ext>
            </a:extLst>
          </p:cNvPr>
          <p:cNvSpPr>
            <a:spLocks noGrp="1"/>
          </p:cNvSpPr>
          <p:nvPr>
            <p:ph idx="1"/>
          </p:nvPr>
        </p:nvSpPr>
        <p:spPr>
          <a:xfrm>
            <a:off x="247649" y="1839911"/>
            <a:ext cx="8867775" cy="4835479"/>
          </a:xfrm>
        </p:spPr>
        <p:txBody>
          <a:bodyPr>
            <a:normAutofit/>
          </a:bodyPr>
          <a:lstStyle/>
          <a:p>
            <a:r>
              <a:rPr lang="en-US" sz="2400" dirty="0">
                <a:solidFill>
                  <a:schemeClr val="accent6"/>
                </a:solidFill>
              </a:rPr>
              <a:t>or</a:t>
            </a:r>
            <a:r>
              <a:rPr lang="en-US" sz="2400" dirty="0"/>
              <a:t> evaluates to </a:t>
            </a:r>
            <a:r>
              <a:rPr lang="en-US" sz="2400" dirty="0">
                <a:solidFill>
                  <a:srgbClr val="00B050"/>
                </a:solidFill>
              </a:rPr>
              <a:t>True</a:t>
            </a:r>
            <a:r>
              <a:rPr lang="en-US" sz="2400" dirty="0"/>
              <a:t> </a:t>
            </a:r>
            <a:r>
              <a:rPr lang="en-US" sz="2400" dirty="0" err="1"/>
              <a:t>iff</a:t>
            </a:r>
            <a:r>
              <a:rPr lang="en-US" sz="2400" dirty="0"/>
              <a:t> at least one operand is </a:t>
            </a:r>
            <a:r>
              <a:rPr lang="en-US" sz="2400" dirty="0">
                <a:solidFill>
                  <a:srgbClr val="00B050"/>
                </a:solidFill>
              </a:rPr>
              <a:t>True</a:t>
            </a:r>
          </a:p>
          <a:p>
            <a:pPr lvl="1"/>
            <a:r>
              <a:rPr lang="en-US" sz="2000" dirty="0">
                <a:solidFill>
                  <a:srgbClr val="00B050"/>
                </a:solidFill>
              </a:rPr>
              <a:t>operand_1 </a:t>
            </a:r>
            <a:r>
              <a:rPr lang="en-US" sz="2000" dirty="0">
                <a:solidFill>
                  <a:schemeClr val="accent6"/>
                </a:solidFill>
              </a:rPr>
              <a:t>or</a:t>
            </a:r>
            <a:r>
              <a:rPr lang="en-US" sz="2000" dirty="0"/>
              <a:t> operand_2</a:t>
            </a:r>
          </a:p>
          <a:p>
            <a:pPr lvl="1"/>
            <a:r>
              <a:rPr lang="en-US" sz="2000" dirty="0"/>
              <a:t>If the operand_1 is </a:t>
            </a:r>
            <a:r>
              <a:rPr lang="en-US" sz="2000" dirty="0">
                <a:solidFill>
                  <a:srgbClr val="00B050"/>
                </a:solidFill>
              </a:rPr>
              <a:t>True</a:t>
            </a:r>
            <a:r>
              <a:rPr lang="en-US" sz="2000" dirty="0"/>
              <a:t>, operand_2 will not be checked!</a:t>
            </a:r>
          </a:p>
          <a:p>
            <a:pPr lvl="1"/>
            <a:endParaRPr lang="en-US" sz="2000" dirty="0"/>
          </a:p>
          <a:p>
            <a:r>
              <a:rPr lang="en-US" sz="2400" dirty="0">
                <a:solidFill>
                  <a:schemeClr val="accent6"/>
                </a:solidFill>
              </a:rPr>
              <a:t>and</a:t>
            </a:r>
            <a:r>
              <a:rPr lang="en-US" sz="2400" dirty="0"/>
              <a:t> evaluates to </a:t>
            </a:r>
            <a:r>
              <a:rPr lang="en-US" sz="2400" dirty="0">
                <a:solidFill>
                  <a:srgbClr val="FF0000"/>
                </a:solidFill>
              </a:rPr>
              <a:t>False</a:t>
            </a:r>
            <a:r>
              <a:rPr lang="en-US" sz="2400" dirty="0"/>
              <a:t> </a:t>
            </a:r>
            <a:r>
              <a:rPr lang="en-US" sz="2400" dirty="0" err="1"/>
              <a:t>iff</a:t>
            </a:r>
            <a:r>
              <a:rPr lang="en-US" sz="2400" dirty="0"/>
              <a:t> at least one operator is </a:t>
            </a:r>
            <a:r>
              <a:rPr lang="en-US" sz="2400" dirty="0">
                <a:solidFill>
                  <a:srgbClr val="FF0000"/>
                </a:solidFill>
              </a:rPr>
              <a:t>False</a:t>
            </a:r>
          </a:p>
          <a:p>
            <a:pPr lvl="1"/>
            <a:r>
              <a:rPr lang="en-US" sz="2000" dirty="0">
                <a:solidFill>
                  <a:srgbClr val="FF0000"/>
                </a:solidFill>
              </a:rPr>
              <a:t>operand_1 </a:t>
            </a:r>
            <a:r>
              <a:rPr lang="en-US" sz="2000" dirty="0">
                <a:solidFill>
                  <a:schemeClr val="accent6"/>
                </a:solidFill>
              </a:rPr>
              <a:t>and </a:t>
            </a:r>
            <a:r>
              <a:rPr lang="en-US" sz="2000" dirty="0"/>
              <a:t>operand_2</a:t>
            </a:r>
          </a:p>
          <a:p>
            <a:pPr lvl="1"/>
            <a:r>
              <a:rPr lang="en-US" sz="2000" dirty="0"/>
              <a:t>If the operand_1 is </a:t>
            </a:r>
            <a:r>
              <a:rPr lang="en-US" sz="2000" dirty="0">
                <a:solidFill>
                  <a:srgbClr val="FF0000"/>
                </a:solidFill>
              </a:rPr>
              <a:t>False</a:t>
            </a:r>
            <a:r>
              <a:rPr lang="en-US" sz="2000" dirty="0"/>
              <a:t>, the operand_2 will not be checked!</a:t>
            </a:r>
          </a:p>
          <a:p>
            <a:pPr marL="457200" lvl="1" indent="0">
              <a:buNone/>
            </a:pPr>
            <a:endParaRPr lang="en-US" sz="2000" dirty="0"/>
          </a:p>
          <a:p>
            <a:pPr lvl="1"/>
            <a:endParaRPr lang="en-US" sz="2000" dirty="0"/>
          </a:p>
          <a:p>
            <a:pPr marL="457200" lvl="1" indent="0">
              <a:buNone/>
            </a:pPr>
            <a:endParaRPr lang="en-US" sz="2000" dirty="0"/>
          </a:p>
          <a:p>
            <a:r>
              <a:rPr lang="en-US" sz="2400" dirty="0"/>
              <a:t>Like how in a Multiple-Choice Question, if you for sure know the answer is A, you can save time not reading B, C, and D!</a:t>
            </a:r>
          </a:p>
        </p:txBody>
      </p:sp>
      <p:pic>
        <p:nvPicPr>
          <p:cNvPr id="6146" name="Picture 2" descr="not sure if lazy... or efficient... - futurama fry (hd) | Meme Generator">
            <a:extLst>
              <a:ext uri="{FF2B5EF4-FFF2-40B4-BE49-F238E27FC236}">
                <a16:creationId xmlns:a16="http://schemas.microsoft.com/office/drawing/2014/main" id="{AC854E5B-66E8-E844-824B-767CB6591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8218" y="1678099"/>
            <a:ext cx="3776132" cy="28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92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Coding Time!</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Short-circuit (lazy) evaluation</a:t>
            </a:r>
          </a:p>
          <a:p>
            <a:pPr lvl="1"/>
            <a:endParaRPr lang="en-US" dirty="0"/>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Lazy Evaluation</a:t>
            </a:r>
          </a:p>
        </p:txBody>
      </p:sp>
    </p:spTree>
    <p:extLst>
      <p:ext uri="{BB962C8B-B14F-4D97-AF65-F5344CB8AC3E}">
        <p14:creationId xmlns:p14="http://schemas.microsoft.com/office/powerpoint/2010/main" val="3227746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Making Choices</a:t>
            </a:r>
          </a:p>
        </p:txBody>
      </p:sp>
      <p:sp>
        <p:nvSpPr>
          <p:cNvPr id="18" name="TextBox 17">
            <a:extLst>
              <a:ext uri="{FF2B5EF4-FFF2-40B4-BE49-F238E27FC236}">
                <a16:creationId xmlns:a16="http://schemas.microsoft.com/office/drawing/2014/main" id="{6210C64F-0446-8345-A8F7-DCF8270F3A69}"/>
              </a:ext>
            </a:extLst>
          </p:cNvPr>
          <p:cNvSpPr txBox="1"/>
          <p:nvPr/>
        </p:nvSpPr>
        <p:spPr>
          <a:xfrm>
            <a:off x="2006600" y="2472517"/>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2" name="TextBox 21">
            <a:extLst>
              <a:ext uri="{FF2B5EF4-FFF2-40B4-BE49-F238E27FC236}">
                <a16:creationId xmlns:a16="http://schemas.microsoft.com/office/drawing/2014/main" id="{EFF7D38B-4010-4C4B-AA5D-5219DD07E24E}"/>
              </a:ext>
            </a:extLst>
          </p:cNvPr>
          <p:cNvSpPr txBox="1"/>
          <p:nvPr/>
        </p:nvSpPr>
        <p:spPr>
          <a:xfrm>
            <a:off x="2006600" y="3592965"/>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3" name="TextBox 22">
            <a:extLst>
              <a:ext uri="{FF2B5EF4-FFF2-40B4-BE49-F238E27FC236}">
                <a16:creationId xmlns:a16="http://schemas.microsoft.com/office/drawing/2014/main" id="{77DB9E66-DD17-C44F-A288-5DAFB7C33AD5}"/>
              </a:ext>
            </a:extLst>
          </p:cNvPr>
          <p:cNvSpPr txBox="1"/>
          <p:nvPr/>
        </p:nvSpPr>
        <p:spPr>
          <a:xfrm>
            <a:off x="2006600" y="4602134"/>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5" name="TextBox 24">
            <a:extLst>
              <a:ext uri="{FF2B5EF4-FFF2-40B4-BE49-F238E27FC236}">
                <a16:creationId xmlns:a16="http://schemas.microsoft.com/office/drawing/2014/main" id="{22A6A1F5-2E35-6D45-AD1D-76EA7D492BEF}"/>
              </a:ext>
            </a:extLst>
          </p:cNvPr>
          <p:cNvSpPr txBox="1"/>
          <p:nvPr/>
        </p:nvSpPr>
        <p:spPr>
          <a:xfrm>
            <a:off x="6578602" y="5568118"/>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6" name="TextBox 25">
            <a:extLst>
              <a:ext uri="{FF2B5EF4-FFF2-40B4-BE49-F238E27FC236}">
                <a16:creationId xmlns:a16="http://schemas.microsoft.com/office/drawing/2014/main" id="{5075C6E8-B4F8-3A43-9514-9889DC5BA4EF}"/>
              </a:ext>
            </a:extLst>
          </p:cNvPr>
          <p:cNvSpPr txBox="1"/>
          <p:nvPr/>
        </p:nvSpPr>
        <p:spPr>
          <a:xfrm>
            <a:off x="6559554" y="1839820"/>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7" name="Rectangle 26">
            <a:extLst>
              <a:ext uri="{FF2B5EF4-FFF2-40B4-BE49-F238E27FC236}">
                <a16:creationId xmlns:a16="http://schemas.microsoft.com/office/drawing/2014/main" id="{7B2D2B1D-F53B-B84C-8B2D-80AB8E5C5177}"/>
              </a:ext>
            </a:extLst>
          </p:cNvPr>
          <p:cNvSpPr/>
          <p:nvPr/>
        </p:nvSpPr>
        <p:spPr>
          <a:xfrm rot="2700000">
            <a:off x="6781803" y="3005855"/>
            <a:ext cx="1396998" cy="1401734"/>
          </a:xfrm>
          <a:prstGeom prst="rect">
            <a:avLst/>
          </a:prstGeom>
          <a:solidFill>
            <a:srgbClr val="000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87E2DD6-D7EF-294E-9B5E-0669ADDA08BE}"/>
              </a:ext>
            </a:extLst>
          </p:cNvPr>
          <p:cNvSpPr txBox="1"/>
          <p:nvPr/>
        </p:nvSpPr>
        <p:spPr>
          <a:xfrm>
            <a:off x="6724103" y="3452370"/>
            <a:ext cx="1512398" cy="461665"/>
          </a:xfrm>
          <a:prstGeom prst="rect">
            <a:avLst/>
          </a:prstGeom>
          <a:noFill/>
        </p:spPr>
        <p:txBody>
          <a:bodyPr wrap="square" rtlCol="0">
            <a:spAutoFit/>
          </a:bodyPr>
          <a:lstStyle/>
          <a:p>
            <a:pPr algn="ctr"/>
            <a:r>
              <a:rPr lang="en-US" sz="2400" dirty="0">
                <a:solidFill>
                  <a:srgbClr val="FFFFFF"/>
                </a:solidFill>
              </a:rPr>
              <a:t>condition</a:t>
            </a:r>
          </a:p>
        </p:txBody>
      </p:sp>
      <p:sp>
        <p:nvSpPr>
          <p:cNvPr id="29" name="TextBox 28">
            <a:extLst>
              <a:ext uri="{FF2B5EF4-FFF2-40B4-BE49-F238E27FC236}">
                <a16:creationId xmlns:a16="http://schemas.microsoft.com/office/drawing/2014/main" id="{A3552518-E90E-8A46-A142-F01E3236A3D1}"/>
              </a:ext>
            </a:extLst>
          </p:cNvPr>
          <p:cNvSpPr txBox="1"/>
          <p:nvPr/>
        </p:nvSpPr>
        <p:spPr>
          <a:xfrm>
            <a:off x="9010650" y="4559481"/>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cxnSp>
        <p:nvCxnSpPr>
          <p:cNvPr id="31" name="Elbow Connector 30">
            <a:extLst>
              <a:ext uri="{FF2B5EF4-FFF2-40B4-BE49-F238E27FC236}">
                <a16:creationId xmlns:a16="http://schemas.microsoft.com/office/drawing/2014/main" id="{B2EA2159-824D-2D49-9E82-4C7240A1A0A6}"/>
              </a:ext>
            </a:extLst>
          </p:cNvPr>
          <p:cNvCxnSpPr>
            <a:endCxn id="29" idx="0"/>
          </p:cNvCxnSpPr>
          <p:nvPr/>
        </p:nvCxnSpPr>
        <p:spPr>
          <a:xfrm>
            <a:off x="8469804" y="3683202"/>
            <a:ext cx="1442546" cy="876279"/>
          </a:xfrm>
          <a:prstGeom prst="bentConnector2">
            <a:avLst/>
          </a:prstGeom>
          <a:ln>
            <a:solidFill>
              <a:srgbClr val="00B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5" name="Elbow Connector 34">
            <a:extLst>
              <a:ext uri="{FF2B5EF4-FFF2-40B4-BE49-F238E27FC236}">
                <a16:creationId xmlns:a16="http://schemas.microsoft.com/office/drawing/2014/main" id="{83BFC922-9159-1947-AC26-280C16336D8C}"/>
              </a:ext>
            </a:extLst>
          </p:cNvPr>
          <p:cNvCxnSpPr>
            <a:stCxn id="29" idx="2"/>
            <a:endCxn id="25" idx="3"/>
          </p:cNvCxnSpPr>
          <p:nvPr/>
        </p:nvCxnSpPr>
        <p:spPr>
          <a:xfrm rot="5400000">
            <a:off x="8758274" y="4644874"/>
            <a:ext cx="777805" cy="1530348"/>
          </a:xfrm>
          <a:prstGeom prst="bentConnector2">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57F86FB5-87B3-5842-847A-12B656AE313D}"/>
              </a:ext>
            </a:extLst>
          </p:cNvPr>
          <p:cNvCxnSpPr>
            <a:cxnSpLocks/>
            <a:stCxn id="26" idx="2"/>
          </p:cNvCxnSpPr>
          <p:nvPr/>
        </p:nvCxnSpPr>
        <p:spPr>
          <a:xfrm>
            <a:off x="7461254" y="2301485"/>
            <a:ext cx="0" cy="410229"/>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1BEEEE5F-8CDF-5048-8F83-F3CDB82F4890}"/>
              </a:ext>
            </a:extLst>
          </p:cNvPr>
          <p:cNvCxnSpPr>
            <a:cxnSpLocks/>
          </p:cNvCxnSpPr>
          <p:nvPr/>
        </p:nvCxnSpPr>
        <p:spPr>
          <a:xfrm>
            <a:off x="7461254" y="4696224"/>
            <a:ext cx="0" cy="849158"/>
          </a:xfrm>
          <a:prstGeom prst="straightConnector1">
            <a:avLst/>
          </a:prstGeom>
          <a:ln>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2" name="Straight Arrow Connector 41">
            <a:extLst>
              <a:ext uri="{FF2B5EF4-FFF2-40B4-BE49-F238E27FC236}">
                <a16:creationId xmlns:a16="http://schemas.microsoft.com/office/drawing/2014/main" id="{24B5DCDE-7ADB-844D-96BE-0288819D358D}"/>
              </a:ext>
            </a:extLst>
          </p:cNvPr>
          <p:cNvCxnSpPr>
            <a:cxnSpLocks/>
            <a:endCxn id="18" idx="0"/>
          </p:cNvCxnSpPr>
          <p:nvPr/>
        </p:nvCxnSpPr>
        <p:spPr>
          <a:xfrm>
            <a:off x="2908300" y="1845327"/>
            <a:ext cx="0" cy="62719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0E7D35EE-68CC-1D40-99AD-41E163F41A88}"/>
              </a:ext>
            </a:extLst>
          </p:cNvPr>
          <p:cNvCxnSpPr>
            <a:cxnSpLocks/>
            <a:stCxn id="18" idx="2"/>
            <a:endCxn id="22" idx="0"/>
          </p:cNvCxnSpPr>
          <p:nvPr/>
        </p:nvCxnSpPr>
        <p:spPr>
          <a:xfrm>
            <a:off x="2908300" y="2934182"/>
            <a:ext cx="0" cy="65878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2714CD12-1629-7D43-8FF3-EE5451134EFE}"/>
              </a:ext>
            </a:extLst>
          </p:cNvPr>
          <p:cNvCxnSpPr>
            <a:cxnSpLocks/>
            <a:stCxn id="22" idx="2"/>
            <a:endCxn id="23" idx="0"/>
          </p:cNvCxnSpPr>
          <p:nvPr/>
        </p:nvCxnSpPr>
        <p:spPr>
          <a:xfrm>
            <a:off x="2908300" y="4054630"/>
            <a:ext cx="0" cy="547504"/>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2" name="Straight Arrow Connector 51">
            <a:extLst>
              <a:ext uri="{FF2B5EF4-FFF2-40B4-BE49-F238E27FC236}">
                <a16:creationId xmlns:a16="http://schemas.microsoft.com/office/drawing/2014/main" id="{3D3F845A-FACC-C043-BB56-6315261E2BF2}"/>
              </a:ext>
            </a:extLst>
          </p:cNvPr>
          <p:cNvCxnSpPr>
            <a:cxnSpLocks/>
            <a:stCxn id="23" idx="2"/>
          </p:cNvCxnSpPr>
          <p:nvPr/>
        </p:nvCxnSpPr>
        <p:spPr>
          <a:xfrm>
            <a:off x="2908300" y="5063799"/>
            <a:ext cx="0" cy="742606"/>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6" name="Straight Arrow Connector 55">
            <a:extLst>
              <a:ext uri="{FF2B5EF4-FFF2-40B4-BE49-F238E27FC236}">
                <a16:creationId xmlns:a16="http://schemas.microsoft.com/office/drawing/2014/main" id="{92EDBB97-73DB-8340-A26B-F8D3DF4ADFF3}"/>
              </a:ext>
            </a:extLst>
          </p:cNvPr>
          <p:cNvCxnSpPr>
            <a:cxnSpLocks/>
          </p:cNvCxnSpPr>
          <p:nvPr/>
        </p:nvCxnSpPr>
        <p:spPr>
          <a:xfrm>
            <a:off x="7461254" y="6029783"/>
            <a:ext cx="0" cy="485317"/>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59" name="object 12">
            <a:extLst>
              <a:ext uri="{FF2B5EF4-FFF2-40B4-BE49-F238E27FC236}">
                <a16:creationId xmlns:a16="http://schemas.microsoft.com/office/drawing/2014/main" id="{FECEC483-DA95-7D49-8F86-D882FF7D6612}"/>
              </a:ext>
            </a:extLst>
          </p:cNvPr>
          <p:cNvSpPr/>
          <p:nvPr/>
        </p:nvSpPr>
        <p:spPr>
          <a:xfrm>
            <a:off x="10791238" y="2557413"/>
            <a:ext cx="412175"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60" name="object 15">
            <a:extLst>
              <a:ext uri="{FF2B5EF4-FFF2-40B4-BE49-F238E27FC236}">
                <a16:creationId xmlns:a16="http://schemas.microsoft.com/office/drawing/2014/main" id="{C00452CF-8403-B34C-B018-BD5865938B18}"/>
              </a:ext>
            </a:extLst>
          </p:cNvPr>
          <p:cNvSpPr txBox="1"/>
          <p:nvPr/>
        </p:nvSpPr>
        <p:spPr>
          <a:xfrm>
            <a:off x="11461745" y="2606382"/>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sz="2400" dirty="0">
                <a:solidFill>
                  <a:srgbClr val="FFFFFF"/>
                </a:solidFill>
                <a:latin typeface="Arial"/>
                <a:cs typeface="Arial"/>
              </a:rPr>
              <a:t>C</a:t>
            </a:r>
            <a:r>
              <a:rPr sz="2400" spc="-5" dirty="0">
                <a:solidFill>
                  <a:srgbClr val="FFFFFF"/>
                </a:solidFill>
                <a:latin typeface="Arial"/>
                <a:cs typeface="Arial"/>
              </a:rPr>
              <a:t>ond</a:t>
            </a:r>
            <a:r>
              <a:rPr sz="2400" dirty="0">
                <a:solidFill>
                  <a:srgbClr val="FFFFFF"/>
                </a:solidFill>
                <a:latin typeface="Arial"/>
                <a:cs typeface="Arial"/>
              </a:rPr>
              <a:t>iti</a:t>
            </a:r>
            <a:r>
              <a:rPr sz="2400" spc="-5" dirty="0">
                <a:solidFill>
                  <a:srgbClr val="FFFFFF"/>
                </a:solidFill>
                <a:latin typeface="Arial"/>
                <a:cs typeface="Arial"/>
              </a:rPr>
              <a:t>ona</a:t>
            </a:r>
            <a:r>
              <a:rPr sz="2400" dirty="0">
                <a:solidFill>
                  <a:srgbClr val="FFFFFF"/>
                </a:solidFill>
                <a:latin typeface="Arial"/>
                <a:cs typeface="Arial"/>
              </a:rPr>
              <a:t>l</a:t>
            </a:r>
            <a:r>
              <a:rPr sz="2400" spc="-5" dirty="0">
                <a:solidFill>
                  <a:srgbClr val="FFFFFF"/>
                </a:solidFill>
                <a:latin typeface="Arial"/>
                <a:cs typeface="Arial"/>
              </a:rPr>
              <a:t> </a:t>
            </a:r>
            <a:r>
              <a:rPr sz="2400" dirty="0">
                <a:solidFill>
                  <a:srgbClr val="FFFFFF"/>
                </a:solidFill>
                <a:latin typeface="Arial"/>
                <a:cs typeface="Arial"/>
              </a:rPr>
              <a:t>str</a:t>
            </a:r>
            <a:r>
              <a:rPr sz="2400" spc="-5" dirty="0">
                <a:solidFill>
                  <a:srgbClr val="FFFFFF"/>
                </a:solidFill>
                <a:latin typeface="Arial"/>
                <a:cs typeface="Arial"/>
              </a:rPr>
              <a:t>u</a:t>
            </a:r>
            <a:r>
              <a:rPr sz="2400" dirty="0">
                <a:solidFill>
                  <a:srgbClr val="FFFFFF"/>
                </a:solidFill>
                <a:latin typeface="Arial"/>
                <a:cs typeface="Arial"/>
              </a:rPr>
              <a:t>ct</a:t>
            </a:r>
            <a:r>
              <a:rPr sz="2400" spc="-5" dirty="0">
                <a:solidFill>
                  <a:srgbClr val="FFFFFF"/>
                </a:solidFill>
                <a:latin typeface="Arial"/>
                <a:cs typeface="Arial"/>
              </a:rPr>
              <a:t>u</a:t>
            </a:r>
            <a:r>
              <a:rPr sz="2400" dirty="0">
                <a:solidFill>
                  <a:srgbClr val="FFFFFF"/>
                </a:solidFill>
                <a:latin typeface="Arial"/>
                <a:cs typeface="Arial"/>
              </a:rPr>
              <a:t>re</a:t>
            </a:r>
          </a:p>
        </p:txBody>
      </p:sp>
      <p:cxnSp>
        <p:nvCxnSpPr>
          <p:cNvPr id="65" name="Straight Arrow Connector 64">
            <a:extLst>
              <a:ext uri="{FF2B5EF4-FFF2-40B4-BE49-F238E27FC236}">
                <a16:creationId xmlns:a16="http://schemas.microsoft.com/office/drawing/2014/main" id="{ED06DEEF-8C68-0A4F-AD49-A1FF4F10B20D}"/>
              </a:ext>
            </a:extLst>
          </p:cNvPr>
          <p:cNvCxnSpPr>
            <a:cxnSpLocks/>
            <a:endCxn id="26" idx="0"/>
          </p:cNvCxnSpPr>
          <p:nvPr/>
        </p:nvCxnSpPr>
        <p:spPr>
          <a:xfrm>
            <a:off x="7461254" y="1391769"/>
            <a:ext cx="0" cy="448051"/>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70" name="object 12">
            <a:extLst>
              <a:ext uri="{FF2B5EF4-FFF2-40B4-BE49-F238E27FC236}">
                <a16:creationId xmlns:a16="http://schemas.microsoft.com/office/drawing/2014/main" id="{1AC8CAF0-E29B-0144-8F69-4F2FD97A89F8}"/>
              </a:ext>
            </a:extLst>
          </p:cNvPr>
          <p:cNvSpPr/>
          <p:nvPr/>
        </p:nvSpPr>
        <p:spPr>
          <a:xfrm flipH="1">
            <a:off x="1162136" y="2206015"/>
            <a:ext cx="611161"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71" name="object 15">
            <a:extLst>
              <a:ext uri="{FF2B5EF4-FFF2-40B4-BE49-F238E27FC236}">
                <a16:creationId xmlns:a16="http://schemas.microsoft.com/office/drawing/2014/main" id="{D3EFF445-D24A-CA4E-92EA-E6AEF16803C0}"/>
              </a:ext>
            </a:extLst>
          </p:cNvPr>
          <p:cNvSpPr txBox="1"/>
          <p:nvPr/>
        </p:nvSpPr>
        <p:spPr>
          <a:xfrm>
            <a:off x="621290" y="2325833"/>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lang="en-US" sz="2400" dirty="0">
                <a:solidFill>
                  <a:srgbClr val="FFFFFF"/>
                </a:solidFill>
                <a:latin typeface="Arial"/>
                <a:cs typeface="Arial"/>
              </a:rPr>
              <a:t>Sequential structure</a:t>
            </a:r>
            <a:endParaRPr sz="2400" dirty="0">
              <a:solidFill>
                <a:srgbClr val="FFFFFF"/>
              </a:solidFill>
              <a:latin typeface="Arial"/>
              <a:cs typeface="Arial"/>
            </a:endParaRPr>
          </a:p>
        </p:txBody>
      </p:sp>
      <p:sp>
        <p:nvSpPr>
          <p:cNvPr id="72" name="TextBox 71">
            <a:extLst>
              <a:ext uri="{FF2B5EF4-FFF2-40B4-BE49-F238E27FC236}">
                <a16:creationId xmlns:a16="http://schemas.microsoft.com/office/drawing/2014/main" id="{834BE723-387C-6742-B5F3-6EAE702ABBA0}"/>
              </a:ext>
            </a:extLst>
          </p:cNvPr>
          <p:cNvSpPr txBox="1"/>
          <p:nvPr/>
        </p:nvSpPr>
        <p:spPr>
          <a:xfrm>
            <a:off x="8728136" y="3104326"/>
            <a:ext cx="952500" cy="461665"/>
          </a:xfrm>
          <a:prstGeom prst="rect">
            <a:avLst/>
          </a:prstGeom>
          <a:noFill/>
        </p:spPr>
        <p:txBody>
          <a:bodyPr wrap="square" rtlCol="0">
            <a:spAutoFit/>
          </a:bodyPr>
          <a:lstStyle/>
          <a:p>
            <a:pPr algn="ctr"/>
            <a:r>
              <a:rPr lang="en-US" sz="2400" dirty="0">
                <a:solidFill>
                  <a:srgbClr val="00B050"/>
                </a:solidFill>
              </a:rPr>
              <a:t>True</a:t>
            </a:r>
          </a:p>
        </p:txBody>
      </p:sp>
      <p:sp>
        <p:nvSpPr>
          <p:cNvPr id="73" name="TextBox 72">
            <a:extLst>
              <a:ext uri="{FF2B5EF4-FFF2-40B4-BE49-F238E27FC236}">
                <a16:creationId xmlns:a16="http://schemas.microsoft.com/office/drawing/2014/main" id="{5BA179B0-68C8-EE48-AD66-76C40879441D}"/>
              </a:ext>
            </a:extLst>
          </p:cNvPr>
          <p:cNvSpPr txBox="1"/>
          <p:nvPr/>
        </p:nvSpPr>
        <p:spPr>
          <a:xfrm>
            <a:off x="6499777" y="4781532"/>
            <a:ext cx="952500" cy="461665"/>
          </a:xfrm>
          <a:prstGeom prst="rect">
            <a:avLst/>
          </a:prstGeom>
          <a:noFill/>
        </p:spPr>
        <p:txBody>
          <a:bodyPr wrap="square" rtlCol="0">
            <a:spAutoFit/>
          </a:bodyPr>
          <a:lstStyle/>
          <a:p>
            <a:pPr algn="ctr"/>
            <a:r>
              <a:rPr lang="en-US" sz="2400" dirty="0">
                <a:solidFill>
                  <a:srgbClr val="FF0000"/>
                </a:solidFill>
              </a:rPr>
              <a:t>False</a:t>
            </a:r>
          </a:p>
        </p:txBody>
      </p:sp>
      <p:pic>
        <p:nvPicPr>
          <p:cNvPr id="74" name="Picture 73">
            <a:extLst>
              <a:ext uri="{FF2B5EF4-FFF2-40B4-BE49-F238E27FC236}">
                <a16:creationId xmlns:a16="http://schemas.microsoft.com/office/drawing/2014/main" id="{B4792DBB-C7F4-5743-B03B-0F7BF2B57194}"/>
              </a:ext>
            </a:extLst>
          </p:cNvPr>
          <p:cNvPicPr>
            <a:picLocks noChangeAspect="1"/>
          </p:cNvPicPr>
          <p:nvPr/>
        </p:nvPicPr>
        <p:blipFill>
          <a:blip r:embed="rId3"/>
          <a:stretch>
            <a:fillRect/>
          </a:stretch>
        </p:blipFill>
        <p:spPr>
          <a:xfrm>
            <a:off x="10181373" y="580905"/>
            <a:ext cx="1891612" cy="1891612"/>
          </a:xfrm>
          <a:prstGeom prst="rect">
            <a:avLst/>
          </a:prstGeom>
        </p:spPr>
      </p:pic>
      <p:sp>
        <p:nvSpPr>
          <p:cNvPr id="4" name="Oval 3">
            <a:extLst>
              <a:ext uri="{FF2B5EF4-FFF2-40B4-BE49-F238E27FC236}">
                <a16:creationId xmlns:a16="http://schemas.microsoft.com/office/drawing/2014/main" id="{44A8046F-DE9B-D047-ABD7-17508AAFCD3C}"/>
              </a:ext>
            </a:extLst>
          </p:cNvPr>
          <p:cNvSpPr/>
          <p:nvPr/>
        </p:nvSpPr>
        <p:spPr>
          <a:xfrm>
            <a:off x="6342090" y="2579487"/>
            <a:ext cx="2279197" cy="2279197"/>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7BC7AE-6F5C-0044-BE94-D0370810CEFA}"/>
              </a:ext>
            </a:extLst>
          </p:cNvPr>
          <p:cNvSpPr txBox="1"/>
          <p:nvPr/>
        </p:nvSpPr>
        <p:spPr>
          <a:xfrm>
            <a:off x="5984296" y="2971185"/>
            <a:ext cx="369012" cy="584775"/>
          </a:xfrm>
          <a:prstGeom prst="rect">
            <a:avLst/>
          </a:prstGeom>
          <a:noFill/>
        </p:spPr>
        <p:txBody>
          <a:bodyPr wrap="none" rtlCol="0">
            <a:spAutoFit/>
          </a:bodyPr>
          <a:lstStyle/>
          <a:p>
            <a:r>
              <a:rPr lang="en-US" sz="3200" dirty="0">
                <a:solidFill>
                  <a:srgbClr val="FFFF00"/>
                </a:solidFill>
              </a:rPr>
              <a:t>?</a:t>
            </a:r>
          </a:p>
        </p:txBody>
      </p:sp>
      <p:pic>
        <p:nvPicPr>
          <p:cNvPr id="8" name="Graphic 7" descr="Tick with solid fill">
            <a:extLst>
              <a:ext uri="{FF2B5EF4-FFF2-40B4-BE49-F238E27FC236}">
                <a16:creationId xmlns:a16="http://schemas.microsoft.com/office/drawing/2014/main" id="{4FBB81EF-277F-7748-802F-CF3D25484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7498" y="4888277"/>
            <a:ext cx="546825" cy="546825"/>
          </a:xfrm>
          <a:prstGeom prst="rect">
            <a:avLst/>
          </a:prstGeom>
        </p:spPr>
      </p:pic>
      <p:pic>
        <p:nvPicPr>
          <p:cNvPr id="36" name="Graphic 35" descr="Tick with solid fill">
            <a:extLst>
              <a:ext uri="{FF2B5EF4-FFF2-40B4-BE49-F238E27FC236}">
                <a16:creationId xmlns:a16="http://schemas.microsoft.com/office/drawing/2014/main" id="{A2E01619-AC7D-8849-91D2-E323609577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0174" y="2889503"/>
            <a:ext cx="546825" cy="546825"/>
          </a:xfrm>
          <a:prstGeom prst="rect">
            <a:avLst/>
          </a:prstGeom>
        </p:spPr>
      </p:pic>
    </p:spTree>
    <p:extLst>
      <p:ext uri="{BB962C8B-B14F-4D97-AF65-F5344CB8AC3E}">
        <p14:creationId xmlns:p14="http://schemas.microsoft.com/office/powerpoint/2010/main" val="292922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The if statement</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199" y="1825624"/>
            <a:ext cx="10655106" cy="4835479"/>
          </a:xfrm>
        </p:spPr>
        <p:txBody>
          <a:bodyPr>
            <a:normAutofit/>
          </a:bodyPr>
          <a:lstStyle/>
          <a:p>
            <a:r>
              <a:rPr lang="en-US" dirty="0"/>
              <a:t>A general form of an if statement is as follows:</a:t>
            </a:r>
          </a:p>
          <a:p>
            <a:endParaRPr lang="en-US" dirty="0"/>
          </a:p>
          <a:p>
            <a:endParaRPr lang="en-US" dirty="0"/>
          </a:p>
          <a:p>
            <a:endParaRPr lang="en-US" dirty="0"/>
          </a:p>
          <a:p>
            <a:endParaRPr lang="en-US" dirty="0"/>
          </a:p>
          <a:p>
            <a:r>
              <a:rPr lang="en-US" dirty="0"/>
              <a:t>The “body” only executes if the if statement is True</a:t>
            </a:r>
          </a:p>
          <a:p>
            <a:r>
              <a:rPr lang="en-US" dirty="0"/>
              <a:t>if statements are always followed by a colon (</a:t>
            </a:r>
            <a:r>
              <a:rPr lang="en-US" dirty="0">
                <a:sym typeface="Wingdings" pitchFamily="2" charset="2"/>
              </a:rPr>
              <a:t>:)</a:t>
            </a:r>
          </a:p>
          <a:p>
            <a:pPr lvl="1"/>
            <a:r>
              <a:rPr lang="en-US" dirty="0">
                <a:sym typeface="Wingdings" pitchFamily="2" charset="2"/>
              </a:rPr>
              <a:t>This is how Python knows you are creating a new block of code</a:t>
            </a:r>
          </a:p>
          <a:p>
            <a:pPr lvl="1"/>
            <a:r>
              <a:rPr lang="en-US" dirty="0">
                <a:sym typeface="Wingdings" pitchFamily="2" charset="2"/>
              </a:rPr>
              <a:t>Indenting four spaces tells Python what lines of code are in that block</a:t>
            </a:r>
            <a:endParaRPr lang="en-US" dirty="0"/>
          </a:p>
        </p:txBody>
      </p:sp>
      <p:sp>
        <p:nvSpPr>
          <p:cNvPr id="5" name="TextBox 4">
            <a:extLst>
              <a:ext uri="{FF2B5EF4-FFF2-40B4-BE49-F238E27FC236}">
                <a16:creationId xmlns:a16="http://schemas.microsoft.com/office/drawing/2014/main" id="{1ED0F679-E139-874D-B80A-AEE928F8A56E}"/>
              </a:ext>
            </a:extLst>
          </p:cNvPr>
          <p:cNvSpPr txBox="1"/>
          <p:nvPr/>
        </p:nvSpPr>
        <p:spPr>
          <a:xfrm>
            <a:off x="2815937" y="2634779"/>
            <a:ext cx="5694218" cy="1200329"/>
          </a:xfrm>
          <a:prstGeom prst="rect">
            <a:avLst/>
          </a:prstGeom>
          <a:noFill/>
        </p:spPr>
        <p:txBody>
          <a:bodyPr wrap="square" rtlCol="0">
            <a:spAutoFit/>
          </a:bodyPr>
          <a:lstStyle/>
          <a:p>
            <a:r>
              <a:rPr lang="en-US" sz="3600" dirty="0">
                <a:solidFill>
                  <a:schemeClr val="accent6">
                    <a:lumMod val="75000"/>
                  </a:schemeClr>
                </a:solidFill>
              </a:rPr>
              <a:t>if </a:t>
            </a:r>
            <a:r>
              <a:rPr lang="en-US" sz="3600" dirty="0">
                <a:solidFill>
                  <a:srgbClr val="00B050"/>
                </a:solidFill>
              </a:rPr>
              <a:t>expression</a:t>
            </a:r>
            <a:r>
              <a:rPr lang="en-US" sz="3600" dirty="0">
                <a:solidFill>
                  <a:schemeClr val="accent6"/>
                </a:solidFill>
              </a:rPr>
              <a:t>:</a:t>
            </a:r>
          </a:p>
          <a:p>
            <a:r>
              <a:rPr lang="en-US" sz="3600" dirty="0">
                <a:solidFill>
                  <a:srgbClr val="00B050"/>
                </a:solidFill>
              </a:rPr>
              <a:t>	body</a:t>
            </a:r>
          </a:p>
        </p:txBody>
      </p:sp>
      <p:pic>
        <p:nvPicPr>
          <p:cNvPr id="7" name="Graphic 6" descr="Arrow Right with solid fill">
            <a:extLst>
              <a:ext uri="{FF2B5EF4-FFF2-40B4-BE49-F238E27FC236}">
                <a16:creationId xmlns:a16="http://schemas.microsoft.com/office/drawing/2014/main" id="{D4EA2F79-0709-6A4D-8E71-066878D4E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5937" y="3048000"/>
            <a:ext cx="914400" cy="914400"/>
          </a:xfrm>
          <a:prstGeom prst="rect">
            <a:avLst/>
          </a:prstGeom>
        </p:spPr>
      </p:pic>
      <p:pic>
        <p:nvPicPr>
          <p:cNvPr id="8194" name="Picture 2" descr="If statements If statements everywhere - Buzz Lightyear - quickmeme">
            <a:extLst>
              <a:ext uri="{FF2B5EF4-FFF2-40B4-BE49-F238E27FC236}">
                <a16:creationId xmlns:a16="http://schemas.microsoft.com/office/drawing/2014/main" id="{DCA9B06C-8A9C-0B48-89FD-5956F998B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0" y="939800"/>
            <a:ext cx="32766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7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if Statement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rgbClr val="00B0F0"/>
                </a:solidFill>
                <a:latin typeface="Courier New"/>
                <a:cs typeface="Courier New"/>
              </a:rPr>
              <a:t>grade = 51</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if grade &lt; 50:</a:t>
            </a:r>
            <a:endParaRPr lang="en-CA" dirty="0">
              <a:solidFill>
                <a:srgbClr val="00B0F0"/>
              </a:solidFill>
              <a:latin typeface="Courier New"/>
              <a:cs typeface="Courier New"/>
            </a:endParaRPr>
          </a:p>
          <a:p>
            <a:pPr marL="0" indent="0">
              <a:lnSpc>
                <a:spcPct val="100000"/>
              </a:lnSpc>
              <a:buNone/>
            </a:pPr>
            <a:r>
              <a:rPr lang="en-CA" spc="-10" dirty="0">
                <a:solidFill>
                  <a:srgbClr val="00B0F0"/>
                </a:solidFill>
                <a:latin typeface="Courier New"/>
                <a:cs typeface="Courier New"/>
              </a:rPr>
              <a:t>	print(“You failed APS106…”)</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if grade &gt;= 50:</a:t>
            </a:r>
          </a:p>
          <a:p>
            <a:pPr marL="0" indent="0">
              <a:lnSpc>
                <a:spcPct val="100000"/>
              </a:lnSpc>
              <a:buNone/>
            </a:pPr>
            <a:r>
              <a:rPr lang="en-CA" spc="-15" dirty="0">
                <a:solidFill>
                  <a:srgbClr val="00B0F0"/>
                </a:solidFill>
                <a:latin typeface="Courier New"/>
                <a:cs typeface="Courier New"/>
              </a:rPr>
              <a:t>	print(“Hooray you passed!”)</a:t>
            </a:r>
            <a:endParaRPr lang="en-CA" dirty="0">
              <a:solidFill>
                <a:srgbClr val="00B0F0"/>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endParaRPr lang="en-CA" dirty="0">
              <a:solidFill>
                <a:srgbClr val="00B050"/>
              </a:solidFill>
              <a:latin typeface="Courier New"/>
              <a:cs typeface="Courier New"/>
            </a:endParaRPr>
          </a:p>
          <a:p>
            <a:endParaRPr lang="en-US" dirty="0"/>
          </a:p>
        </p:txBody>
      </p:sp>
      <p:sp>
        <p:nvSpPr>
          <p:cNvPr id="4" name="TextBox 3">
            <a:extLst>
              <a:ext uri="{FF2B5EF4-FFF2-40B4-BE49-F238E27FC236}">
                <a16:creationId xmlns:a16="http://schemas.microsoft.com/office/drawing/2014/main" id="{B1C5AF2A-6226-F646-B3FC-21EE23349974}"/>
              </a:ext>
            </a:extLst>
          </p:cNvPr>
          <p:cNvSpPr txBox="1"/>
          <p:nvPr/>
        </p:nvSpPr>
        <p:spPr>
          <a:xfrm>
            <a:off x="838200" y="5607266"/>
            <a:ext cx="5388655" cy="523220"/>
          </a:xfrm>
          <a:prstGeom prst="rect">
            <a:avLst/>
          </a:prstGeom>
          <a:noFill/>
        </p:spPr>
        <p:txBody>
          <a:bodyPr wrap="none" rtlCol="0">
            <a:spAutoFit/>
          </a:bodyPr>
          <a:lstStyle/>
          <a:p>
            <a:pPr marR="1347470"/>
            <a:r>
              <a:rPr lang="en-CA" sz="2800" spc="-10" dirty="0">
                <a:solidFill>
                  <a:srgbClr val="92D050"/>
                </a:solidFill>
                <a:latin typeface="Courier New"/>
                <a:cs typeface="Courier New"/>
              </a:rPr>
              <a:t>Hooray you passed!</a:t>
            </a:r>
          </a:p>
        </p:txBody>
      </p:sp>
      <p:sp>
        <p:nvSpPr>
          <p:cNvPr id="5" name="TextBox 4">
            <a:extLst>
              <a:ext uri="{FF2B5EF4-FFF2-40B4-BE49-F238E27FC236}">
                <a16:creationId xmlns:a16="http://schemas.microsoft.com/office/drawing/2014/main" id="{C8E4F4F2-E2DF-BDD4-2663-AABB220013DF}"/>
              </a:ext>
            </a:extLst>
          </p:cNvPr>
          <p:cNvSpPr txBox="1"/>
          <p:nvPr/>
        </p:nvSpPr>
        <p:spPr>
          <a:xfrm>
            <a:off x="7881939" y="5253323"/>
            <a:ext cx="3876674"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CA" sz="2000" dirty="0"/>
              <a:t>There must be an easier way to account for all the other cases…</a:t>
            </a:r>
          </a:p>
        </p:txBody>
      </p:sp>
    </p:spTree>
    <p:extLst>
      <p:ext uri="{BB962C8B-B14F-4D97-AF65-F5344CB8AC3E}">
        <p14:creationId xmlns:p14="http://schemas.microsoft.com/office/powerpoint/2010/main" val="144101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D2E7-D7FA-BD42-ACB0-E49A37BBE33A}"/>
              </a:ext>
            </a:extLst>
          </p:cNvPr>
          <p:cNvSpPr>
            <a:spLocks noGrp="1"/>
          </p:cNvSpPr>
          <p:nvPr>
            <p:ph type="title"/>
          </p:nvPr>
        </p:nvSpPr>
        <p:spPr/>
        <p:txBody>
          <a:bodyPr>
            <a:normAutofit fontScale="90000"/>
          </a:bodyPr>
          <a:lstStyle/>
          <a:p>
            <a:r>
              <a:rPr lang="en-US" dirty="0"/>
              <a:t>Adding the else statement</a:t>
            </a:r>
          </a:p>
        </p:txBody>
      </p:sp>
      <p:sp>
        <p:nvSpPr>
          <p:cNvPr id="3" name="Content Placeholder 2">
            <a:extLst>
              <a:ext uri="{FF2B5EF4-FFF2-40B4-BE49-F238E27FC236}">
                <a16:creationId xmlns:a16="http://schemas.microsoft.com/office/drawing/2014/main" id="{7B8DC257-2977-FB44-8C6E-197757F4948F}"/>
              </a:ext>
            </a:extLst>
          </p:cNvPr>
          <p:cNvSpPr>
            <a:spLocks noGrp="1"/>
          </p:cNvSpPr>
          <p:nvPr>
            <p:ph idx="1"/>
          </p:nvPr>
        </p:nvSpPr>
        <p:spPr/>
        <p:txBody>
          <a:bodyPr>
            <a:normAutofit lnSpcReduction="10000"/>
          </a:bodyPr>
          <a:lstStyle/>
          <a:p>
            <a:r>
              <a:rPr lang="en-US" dirty="0"/>
              <a:t>A more general form of the if conditional statement is:</a:t>
            </a:r>
          </a:p>
          <a:p>
            <a:endParaRPr lang="en-US" dirty="0"/>
          </a:p>
          <a:p>
            <a:endParaRPr lang="en-US" dirty="0"/>
          </a:p>
          <a:p>
            <a:endParaRPr lang="en-US" dirty="0"/>
          </a:p>
          <a:p>
            <a:endParaRPr lang="en-US" dirty="0"/>
          </a:p>
          <a:p>
            <a:endParaRPr lang="en-US" dirty="0"/>
          </a:p>
          <a:p>
            <a:endParaRPr lang="en-US" dirty="0"/>
          </a:p>
          <a:p>
            <a:r>
              <a:rPr lang="en-US" dirty="0"/>
              <a:t>ONLY 1 of body1 or body2 will be executed.  </a:t>
            </a:r>
          </a:p>
          <a:p>
            <a:pPr lvl="1"/>
            <a:r>
              <a:rPr lang="en-US" dirty="0"/>
              <a:t>if statement is True, executes body1</a:t>
            </a:r>
          </a:p>
          <a:p>
            <a:pPr lvl="1"/>
            <a:r>
              <a:rPr lang="en-US" dirty="0"/>
              <a:t>if statement is False, executes body2</a:t>
            </a:r>
          </a:p>
        </p:txBody>
      </p:sp>
      <p:sp>
        <p:nvSpPr>
          <p:cNvPr id="4" name="TextBox 3">
            <a:extLst>
              <a:ext uri="{FF2B5EF4-FFF2-40B4-BE49-F238E27FC236}">
                <a16:creationId xmlns:a16="http://schemas.microsoft.com/office/drawing/2014/main" id="{B094D6D5-2255-7E4A-9C41-8E3471BCF41C}"/>
              </a:ext>
            </a:extLst>
          </p:cNvPr>
          <p:cNvSpPr txBox="1"/>
          <p:nvPr/>
        </p:nvSpPr>
        <p:spPr>
          <a:xfrm>
            <a:off x="2815937" y="2634779"/>
            <a:ext cx="5694218" cy="2862322"/>
          </a:xfrm>
          <a:prstGeom prst="rect">
            <a:avLst/>
          </a:prstGeom>
          <a:noFill/>
        </p:spPr>
        <p:txBody>
          <a:bodyPr wrap="square" rtlCol="0">
            <a:spAutoFit/>
          </a:bodyPr>
          <a:lstStyle/>
          <a:p>
            <a:r>
              <a:rPr lang="en-US" sz="3600" dirty="0">
                <a:solidFill>
                  <a:schemeClr val="accent6">
                    <a:lumMod val="75000"/>
                  </a:schemeClr>
                </a:solidFill>
              </a:rPr>
              <a:t>if </a:t>
            </a:r>
            <a:r>
              <a:rPr lang="en-US" sz="3600" dirty="0">
                <a:solidFill>
                  <a:srgbClr val="00B050"/>
                </a:solidFill>
              </a:rPr>
              <a:t>expression</a:t>
            </a:r>
            <a:r>
              <a:rPr lang="en-US" sz="3600" dirty="0">
                <a:solidFill>
                  <a:schemeClr val="accent6"/>
                </a:solidFill>
              </a:rPr>
              <a:t>:</a:t>
            </a:r>
          </a:p>
          <a:p>
            <a:r>
              <a:rPr lang="en-US" sz="3600" dirty="0">
                <a:solidFill>
                  <a:srgbClr val="00B050"/>
                </a:solidFill>
              </a:rPr>
              <a:t>	body1</a:t>
            </a:r>
          </a:p>
          <a:p>
            <a:r>
              <a:rPr lang="en-US" sz="3600" dirty="0">
                <a:solidFill>
                  <a:schemeClr val="accent6">
                    <a:lumMod val="75000"/>
                  </a:schemeClr>
                </a:solidFill>
              </a:rPr>
              <a:t>else</a:t>
            </a:r>
            <a:r>
              <a:rPr lang="en-US" sz="3600" dirty="0">
                <a:solidFill>
                  <a:schemeClr val="accent6"/>
                </a:solidFill>
              </a:rPr>
              <a:t>:</a:t>
            </a:r>
          </a:p>
          <a:p>
            <a:r>
              <a:rPr lang="en-US" sz="3600" dirty="0">
                <a:solidFill>
                  <a:srgbClr val="00B050"/>
                </a:solidFill>
              </a:rPr>
              <a:t>	body2</a:t>
            </a:r>
          </a:p>
          <a:p>
            <a:endParaRPr lang="en-US" sz="3600" dirty="0">
              <a:solidFill>
                <a:srgbClr val="00B050"/>
              </a:solidFill>
            </a:endParaRPr>
          </a:p>
        </p:txBody>
      </p:sp>
      <p:pic>
        <p:nvPicPr>
          <p:cNvPr id="5" name="Graphic 4" descr="Arrow Right with solid fill">
            <a:extLst>
              <a:ext uri="{FF2B5EF4-FFF2-40B4-BE49-F238E27FC236}">
                <a16:creationId xmlns:a16="http://schemas.microsoft.com/office/drawing/2014/main" id="{16606925-A377-8C41-8246-26A9C87F56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5937" y="3048000"/>
            <a:ext cx="914400" cy="914400"/>
          </a:xfrm>
          <a:prstGeom prst="rect">
            <a:avLst/>
          </a:prstGeom>
        </p:spPr>
      </p:pic>
      <p:pic>
        <p:nvPicPr>
          <p:cNvPr id="6" name="Graphic 5" descr="Arrow Right with solid fill">
            <a:extLst>
              <a:ext uri="{FF2B5EF4-FFF2-40B4-BE49-F238E27FC236}">
                <a16:creationId xmlns:a16="http://schemas.microsoft.com/office/drawing/2014/main" id="{09713431-85CD-C84D-9FC0-3ECF32CCF0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5937" y="4163401"/>
            <a:ext cx="914400" cy="914400"/>
          </a:xfrm>
          <a:prstGeom prst="rect">
            <a:avLst/>
          </a:prstGeom>
        </p:spPr>
      </p:pic>
      <p:pic>
        <p:nvPicPr>
          <p:cNvPr id="7170" name="Picture 2" descr="Meme about if else - Off Topic - Kodular Community">
            <a:extLst>
              <a:ext uri="{FF2B5EF4-FFF2-40B4-BE49-F238E27FC236}">
                <a16:creationId xmlns:a16="http://schemas.microsoft.com/office/drawing/2014/main" id="{D25C4D1A-0939-A844-9635-95C33955C3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2965" y="2634779"/>
            <a:ext cx="3109853" cy="233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976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F16E-A41C-FF43-B7FB-848C939BF2B9}"/>
              </a:ext>
            </a:extLst>
          </p:cNvPr>
          <p:cNvSpPr>
            <a:spLocks noGrp="1"/>
          </p:cNvSpPr>
          <p:nvPr>
            <p:ph type="title"/>
          </p:nvPr>
        </p:nvSpPr>
        <p:spPr/>
        <p:txBody>
          <a:bodyPr>
            <a:normAutofit fontScale="90000"/>
          </a:bodyPr>
          <a:lstStyle/>
          <a:p>
            <a:r>
              <a:rPr lang="en-US" dirty="0"/>
              <a:t>Online Tutorials and Labs</a:t>
            </a:r>
          </a:p>
        </p:txBody>
      </p:sp>
      <p:graphicFrame>
        <p:nvGraphicFramePr>
          <p:cNvPr id="4" name="Content Placeholder 3">
            <a:extLst>
              <a:ext uri="{FF2B5EF4-FFF2-40B4-BE49-F238E27FC236}">
                <a16:creationId xmlns:a16="http://schemas.microsoft.com/office/drawing/2014/main" id="{33480E74-8034-EF44-BDEE-9AE91F328285}"/>
              </a:ext>
            </a:extLst>
          </p:cNvPr>
          <p:cNvGraphicFramePr>
            <a:graphicFrameLocks noGrp="1"/>
          </p:cNvGraphicFramePr>
          <p:nvPr>
            <p:ph idx="1"/>
            <p:extLst>
              <p:ext uri="{D42A27DB-BD31-4B8C-83A1-F6EECF244321}">
                <p14:modId xmlns:p14="http://schemas.microsoft.com/office/powerpoint/2010/main" val="1545735208"/>
              </p:ext>
            </p:extLst>
          </p:nvPr>
        </p:nvGraphicFramePr>
        <p:xfrm>
          <a:off x="243059" y="4276377"/>
          <a:ext cx="7540282" cy="1615440"/>
        </p:xfrm>
        <a:graphic>
          <a:graphicData uri="http://schemas.openxmlformats.org/drawingml/2006/table">
            <a:tbl>
              <a:tblPr>
                <a:tableStyleId>{638B1855-1B75-4FBE-930C-398BA8C253C6}</a:tableStyleId>
              </a:tblPr>
              <a:tblGrid>
                <a:gridCol w="2686831">
                  <a:extLst>
                    <a:ext uri="{9D8B030D-6E8A-4147-A177-3AD203B41FA5}">
                      <a16:colId xmlns:a16="http://schemas.microsoft.com/office/drawing/2014/main" val="1777798719"/>
                    </a:ext>
                  </a:extLst>
                </a:gridCol>
                <a:gridCol w="4853451">
                  <a:extLst>
                    <a:ext uri="{9D8B030D-6E8A-4147-A177-3AD203B41FA5}">
                      <a16:colId xmlns:a16="http://schemas.microsoft.com/office/drawing/2014/main" val="1920957893"/>
                    </a:ext>
                  </a:extLst>
                </a:gridCol>
              </a:tblGrid>
              <a:tr h="266700">
                <a:tc>
                  <a:txBody>
                    <a:bodyPr/>
                    <a:lstStyle/>
                    <a:p>
                      <a:pPr algn="ct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a:effectLst/>
                        </a:rPr>
                        <a:t>Time</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890843"/>
                  </a:ext>
                </a:extLst>
              </a:tr>
              <a:tr h="266700">
                <a:tc>
                  <a:txBody>
                    <a:bodyPr/>
                    <a:lstStyle/>
                    <a:p>
                      <a:pPr algn="ctr"/>
                      <a:r>
                        <a:rPr lang="en-CA" sz="2400" dirty="0">
                          <a:effectLst/>
                        </a:rPr>
                        <a:t>Tutorial</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Thursday 5 PM to 6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74030"/>
                  </a:ext>
                </a:extLst>
              </a:tr>
              <a:tr h="266700">
                <a:tc>
                  <a:txBody>
                    <a:bodyPr/>
                    <a:lstStyle/>
                    <a:p>
                      <a:pPr algn="ctr"/>
                      <a:r>
                        <a:rPr lang="en-CA" sz="2400" dirty="0">
                          <a:effectLst/>
                        </a:rPr>
                        <a:t>Lab</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 Tuesday 6 PM to 8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093945"/>
                  </a:ext>
                </a:extLst>
              </a:tr>
              <a:tr h="266700">
                <a:tc>
                  <a:txBody>
                    <a:bodyPr/>
                    <a:lstStyle/>
                    <a:p>
                      <a:pPr algn="ctr"/>
                      <a:r>
                        <a:rPr lang="en-CA" sz="2400" dirty="0">
                          <a:effectLst/>
                        </a:rPr>
                        <a:t>Lab</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Friday 6 PM to 8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340312"/>
                  </a:ext>
                </a:extLst>
              </a:tr>
            </a:tbl>
          </a:graphicData>
        </a:graphic>
      </p:graphicFrame>
      <p:sp>
        <p:nvSpPr>
          <p:cNvPr id="7" name="Content Placeholder 2">
            <a:extLst>
              <a:ext uri="{FF2B5EF4-FFF2-40B4-BE49-F238E27FC236}">
                <a16:creationId xmlns:a16="http://schemas.microsoft.com/office/drawing/2014/main" id="{DB9245E3-752D-1D4D-9D33-21C8A2B686B7}"/>
              </a:ext>
            </a:extLst>
          </p:cNvPr>
          <p:cNvSpPr txBox="1">
            <a:spLocks/>
          </p:cNvSpPr>
          <p:nvPr/>
        </p:nvSpPr>
        <p:spPr>
          <a:xfrm>
            <a:off x="78836" y="1566885"/>
            <a:ext cx="11274963" cy="2544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These times worked best for you! </a:t>
            </a:r>
          </a:p>
          <a:p>
            <a:pPr lvl="1"/>
            <a:r>
              <a:rPr lang="en-CA" dirty="0">
                <a:solidFill>
                  <a:srgbClr val="00B050"/>
                </a:solidFill>
              </a:rPr>
              <a:t>TIP FOR SUCCESS</a:t>
            </a:r>
            <a:r>
              <a:rPr lang="en-CA" dirty="0"/>
              <a:t>: Put these in your calendar!   Labs are due Friday night! </a:t>
            </a:r>
          </a:p>
          <a:p>
            <a:r>
              <a:rPr lang="en-CA" dirty="0"/>
              <a:t>Schedule and Zoom Links are on Quercus</a:t>
            </a:r>
          </a:p>
          <a:p>
            <a:pPr lvl="1"/>
            <a:r>
              <a:rPr lang="en-CA" dirty="0"/>
              <a:t>“Tutorial Homepage”</a:t>
            </a:r>
          </a:p>
          <a:p>
            <a:pPr lvl="1"/>
            <a:r>
              <a:rPr lang="en-CA" dirty="0"/>
              <a:t>“Lab Homepage”</a:t>
            </a:r>
          </a:p>
        </p:txBody>
      </p:sp>
      <p:pic>
        <p:nvPicPr>
          <p:cNvPr id="1029" name="Picture 5" descr="Drake Hotline Bling Meme Generator - Imgflip">
            <a:extLst>
              <a:ext uri="{FF2B5EF4-FFF2-40B4-BE49-F238E27FC236}">
                <a16:creationId xmlns:a16="http://schemas.microsoft.com/office/drawing/2014/main" id="{2804BB82-9DB1-0142-875A-473DC8894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8801" y="2623381"/>
            <a:ext cx="3934362" cy="39343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175649-4AED-AE4C-96D2-D435897609F1}"/>
              </a:ext>
            </a:extLst>
          </p:cNvPr>
          <p:cNvSpPr txBox="1"/>
          <p:nvPr/>
        </p:nvSpPr>
        <p:spPr>
          <a:xfrm>
            <a:off x="10160093" y="3391178"/>
            <a:ext cx="1981013" cy="830997"/>
          </a:xfrm>
          <a:prstGeom prst="rect">
            <a:avLst/>
          </a:prstGeom>
          <a:noFill/>
        </p:spPr>
        <p:txBody>
          <a:bodyPr wrap="square" rtlCol="0">
            <a:spAutoFit/>
          </a:bodyPr>
          <a:lstStyle/>
          <a:p>
            <a:pPr algn="ctr"/>
            <a:r>
              <a:rPr lang="en-US" sz="2400" b="1" dirty="0">
                <a:solidFill>
                  <a:schemeClr val="bg1"/>
                </a:solidFill>
              </a:rPr>
              <a:t>Commuting</a:t>
            </a:r>
            <a:br>
              <a:rPr lang="en-US" sz="2400" b="1" dirty="0">
                <a:solidFill>
                  <a:schemeClr val="bg1"/>
                </a:solidFill>
              </a:rPr>
            </a:br>
            <a:endParaRPr lang="en-US" sz="2400" b="1" dirty="0">
              <a:solidFill>
                <a:schemeClr val="bg1"/>
              </a:solidFill>
            </a:endParaRPr>
          </a:p>
        </p:txBody>
      </p:sp>
      <p:sp>
        <p:nvSpPr>
          <p:cNvPr id="11" name="TextBox 10">
            <a:extLst>
              <a:ext uri="{FF2B5EF4-FFF2-40B4-BE49-F238E27FC236}">
                <a16:creationId xmlns:a16="http://schemas.microsoft.com/office/drawing/2014/main" id="{72AE69D3-E6B7-FB43-927D-DCC75C187041}"/>
              </a:ext>
            </a:extLst>
          </p:cNvPr>
          <p:cNvSpPr txBox="1"/>
          <p:nvPr/>
        </p:nvSpPr>
        <p:spPr>
          <a:xfrm>
            <a:off x="10210987" y="4842564"/>
            <a:ext cx="1879226" cy="1569660"/>
          </a:xfrm>
          <a:prstGeom prst="rect">
            <a:avLst/>
          </a:prstGeom>
          <a:noFill/>
        </p:spPr>
        <p:txBody>
          <a:bodyPr wrap="square" rtlCol="0">
            <a:spAutoFit/>
          </a:bodyPr>
          <a:lstStyle/>
          <a:p>
            <a:pPr algn="ctr"/>
            <a:r>
              <a:rPr lang="en-US" sz="3200" b="1" dirty="0">
                <a:solidFill>
                  <a:schemeClr val="bg1"/>
                </a:solidFill>
              </a:rPr>
              <a:t>Online</a:t>
            </a:r>
            <a:br>
              <a:rPr lang="en-US" sz="3200" b="1" dirty="0">
                <a:solidFill>
                  <a:schemeClr val="bg1"/>
                </a:solidFill>
              </a:rPr>
            </a:br>
            <a:r>
              <a:rPr lang="en-US" sz="3200" b="1" dirty="0">
                <a:solidFill>
                  <a:schemeClr val="bg1"/>
                </a:solidFill>
              </a:rPr>
              <a:t>Tutorials</a:t>
            </a:r>
            <a:br>
              <a:rPr lang="en-US" sz="3200" b="1" dirty="0">
                <a:solidFill>
                  <a:schemeClr val="bg1"/>
                </a:solidFill>
              </a:rPr>
            </a:br>
            <a:r>
              <a:rPr lang="en-US" sz="3200" b="1" dirty="0">
                <a:solidFill>
                  <a:schemeClr val="bg1"/>
                </a:solidFill>
              </a:rPr>
              <a:t>&amp; Labs</a:t>
            </a:r>
          </a:p>
        </p:txBody>
      </p:sp>
    </p:spTree>
    <p:extLst>
      <p:ext uri="{BB962C8B-B14F-4D97-AF65-F5344CB8AC3E}">
        <p14:creationId xmlns:p14="http://schemas.microsoft.com/office/powerpoint/2010/main" val="1750372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if-else Statement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rgbClr val="00B0F0"/>
                </a:solidFill>
                <a:latin typeface="Courier New"/>
                <a:cs typeface="Courier New"/>
              </a:rPr>
              <a:t>grade = 51</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if grade &lt;= 50:</a:t>
            </a:r>
            <a:endParaRPr lang="en-CA" dirty="0">
              <a:solidFill>
                <a:srgbClr val="00B0F0"/>
              </a:solidFill>
              <a:latin typeface="Courier New"/>
              <a:cs typeface="Courier New"/>
            </a:endParaRPr>
          </a:p>
          <a:p>
            <a:pPr marL="0" indent="0">
              <a:lnSpc>
                <a:spcPct val="100000"/>
              </a:lnSpc>
              <a:buNone/>
            </a:pPr>
            <a:r>
              <a:rPr lang="en-CA" spc="-10" dirty="0">
                <a:solidFill>
                  <a:srgbClr val="00B0F0"/>
                </a:solidFill>
                <a:latin typeface="Courier New"/>
                <a:cs typeface="Courier New"/>
              </a:rPr>
              <a:t>	print(“You failed APS106…”)</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else:</a:t>
            </a:r>
          </a:p>
          <a:p>
            <a:pPr marL="0" indent="0">
              <a:lnSpc>
                <a:spcPct val="100000"/>
              </a:lnSpc>
              <a:buNone/>
            </a:pPr>
            <a:r>
              <a:rPr lang="en-CA" spc="-15" dirty="0">
                <a:solidFill>
                  <a:srgbClr val="00B0F0"/>
                </a:solidFill>
                <a:latin typeface="Courier New"/>
                <a:cs typeface="Courier New"/>
              </a:rPr>
              <a:t>	print(“Hooray you passed!”)</a:t>
            </a:r>
            <a:endParaRPr lang="en-CA" dirty="0">
              <a:solidFill>
                <a:srgbClr val="00B0F0"/>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r>
              <a:rPr lang="en-CA" spc="-10" dirty="0">
                <a:solidFill>
                  <a:srgbClr val="92D050"/>
                </a:solidFill>
                <a:latin typeface="Courier New"/>
                <a:cs typeface="Courier New"/>
              </a:rPr>
              <a:t>Hooray you passed!</a:t>
            </a:r>
          </a:p>
          <a:p>
            <a:pPr marL="0" marR="1347470" indent="0">
              <a:lnSpc>
                <a:spcPct val="100000"/>
              </a:lnSpc>
              <a:buNone/>
            </a:pPr>
            <a:endParaRPr lang="en-CA" dirty="0">
              <a:solidFill>
                <a:srgbClr val="00B050"/>
              </a:solidFill>
              <a:latin typeface="Courier New"/>
              <a:cs typeface="Courier New"/>
            </a:endParaRPr>
          </a:p>
          <a:p>
            <a:endParaRPr lang="en-US" dirty="0"/>
          </a:p>
        </p:txBody>
      </p:sp>
    </p:spTree>
    <p:extLst>
      <p:ext uri="{BB962C8B-B14F-4D97-AF65-F5344CB8AC3E}">
        <p14:creationId xmlns:p14="http://schemas.microsoft.com/office/powerpoint/2010/main" val="2809683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Introducing if statements</a:t>
            </a:r>
          </a:p>
        </p:txBody>
      </p:sp>
      <p:sp>
        <p:nvSpPr>
          <p:cNvPr id="6" name="Title 5">
            <a:extLst>
              <a:ext uri="{FF2B5EF4-FFF2-40B4-BE49-F238E27FC236}">
                <a16:creationId xmlns:a16="http://schemas.microsoft.com/office/drawing/2014/main" id="{36408555-FDCA-AE44-9545-155BF57D06C1}"/>
              </a:ext>
            </a:extLst>
          </p:cNvPr>
          <p:cNvSpPr>
            <a:spLocks noGrp="1"/>
          </p:cNvSpPr>
          <p:nvPr>
            <p:ph type="title"/>
          </p:nvPr>
        </p:nvSpPr>
        <p:spPr/>
        <p:txBody>
          <a:bodyPr>
            <a:normAutofit fontScale="90000"/>
          </a:bodyPr>
          <a:lstStyle/>
          <a:p>
            <a:r>
              <a:rPr lang="en-US" dirty="0"/>
              <a:t>Let’s Code!</a:t>
            </a:r>
          </a:p>
        </p:txBody>
      </p:sp>
      <p:sp>
        <p:nvSpPr>
          <p:cNvPr id="9" name="Content Placeholder 2">
            <a:extLst>
              <a:ext uri="{FF2B5EF4-FFF2-40B4-BE49-F238E27FC236}">
                <a16:creationId xmlns:a16="http://schemas.microsoft.com/office/drawing/2014/main" id="{8F40197A-1F4C-7F44-AA9B-9873F01881DF}"/>
              </a:ext>
            </a:extLst>
          </p:cNvPr>
          <p:cNvSpPr txBox="1">
            <a:spLocks/>
          </p:cNvSpPr>
          <p:nvPr/>
        </p:nvSpPr>
        <p:spPr>
          <a:xfrm>
            <a:off x="838200" y="1740648"/>
            <a:ext cx="6082145"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go experiment with some of what we just saw</a:t>
            </a:r>
          </a:p>
          <a:p>
            <a:pPr lvl="1"/>
            <a:r>
              <a:rPr lang="en-US" dirty="0"/>
              <a:t>if statements</a:t>
            </a:r>
          </a:p>
          <a:p>
            <a:pPr lvl="1"/>
            <a:r>
              <a:rPr lang="en-US" dirty="0"/>
              <a:t>Using the else keyword</a:t>
            </a:r>
          </a:p>
          <a:p>
            <a:pPr marL="457200" lvl="1" indent="0">
              <a:buNone/>
            </a:pPr>
            <a:endParaRPr lang="en-US" dirty="0"/>
          </a:p>
        </p:txBody>
      </p:sp>
    </p:spTree>
    <p:extLst>
      <p:ext uri="{BB962C8B-B14F-4D97-AF65-F5344CB8AC3E}">
        <p14:creationId xmlns:p14="http://schemas.microsoft.com/office/powerpoint/2010/main" val="1713526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2409479"/>
            <a:ext cx="11663795" cy="893580"/>
          </a:xfrm>
        </p:spPr>
        <p:txBody>
          <a:bodyPr>
            <a:normAutofit fontScale="90000"/>
          </a:bodyPr>
          <a:lstStyle/>
          <a:p>
            <a:r>
              <a:rPr lang="en-US" dirty="0"/>
              <a:t>Booleans, Logic, &amp; Conditional “if” Statements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3</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3</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244986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F16E-A41C-FF43-B7FB-848C939BF2B9}"/>
              </a:ext>
            </a:extLst>
          </p:cNvPr>
          <p:cNvSpPr>
            <a:spLocks noGrp="1"/>
          </p:cNvSpPr>
          <p:nvPr>
            <p:ph type="title"/>
          </p:nvPr>
        </p:nvSpPr>
        <p:spPr/>
        <p:txBody>
          <a:bodyPr>
            <a:normAutofit fontScale="90000"/>
          </a:bodyPr>
          <a:lstStyle/>
          <a:p>
            <a:r>
              <a:rPr lang="en-US" dirty="0"/>
              <a:t>Coffee Break with a TA!</a:t>
            </a:r>
          </a:p>
        </p:txBody>
      </p:sp>
      <p:pic>
        <p:nvPicPr>
          <p:cNvPr id="1026" name="Picture 2" descr="Break time Memes">
            <a:extLst>
              <a:ext uri="{FF2B5EF4-FFF2-40B4-BE49-F238E27FC236}">
                <a16:creationId xmlns:a16="http://schemas.microsoft.com/office/drawing/2014/main" id="{98148F9B-6B16-8340-B346-C606A44D8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209" y="866792"/>
            <a:ext cx="2472787" cy="164244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B9245E3-752D-1D4D-9D33-21C8A2B686B7}"/>
              </a:ext>
            </a:extLst>
          </p:cNvPr>
          <p:cNvSpPr txBox="1">
            <a:spLocks/>
          </p:cNvSpPr>
          <p:nvPr/>
        </p:nvSpPr>
        <p:spPr>
          <a:xfrm>
            <a:off x="78836" y="1566885"/>
            <a:ext cx="9160667" cy="4563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Extra help hours! </a:t>
            </a:r>
          </a:p>
          <a:p>
            <a:pPr lvl="1"/>
            <a:r>
              <a:rPr lang="en-CA" dirty="0">
                <a:solidFill>
                  <a:srgbClr val="00B050"/>
                </a:solidFill>
              </a:rPr>
              <a:t>TIP FOR SUCCESS</a:t>
            </a:r>
            <a:r>
              <a:rPr lang="en-CA" dirty="0"/>
              <a:t>: Put in calendar, treat as a scheduled class</a:t>
            </a:r>
          </a:p>
          <a:p>
            <a:r>
              <a:rPr lang="en-CA" dirty="0"/>
              <a:t>Schedule and Zoom Links are on Quercus</a:t>
            </a:r>
          </a:p>
          <a:p>
            <a:pPr lvl="1"/>
            <a:r>
              <a:rPr lang="en-CA" dirty="0"/>
              <a:t>”Coffee Break (Office Hours)”</a:t>
            </a:r>
          </a:p>
          <a:p>
            <a:pPr marL="0" indent="0">
              <a:buNone/>
            </a:pPr>
            <a:endParaRPr lang="en-CA" dirty="0"/>
          </a:p>
        </p:txBody>
      </p:sp>
      <p:pic>
        <p:nvPicPr>
          <p:cNvPr id="1029" name="Picture 5" descr="Drake Hotline Bling Meme Generator - Imgflip">
            <a:extLst>
              <a:ext uri="{FF2B5EF4-FFF2-40B4-BE49-F238E27FC236}">
                <a16:creationId xmlns:a16="http://schemas.microsoft.com/office/drawing/2014/main" id="{2804BB82-9DB1-0142-875A-473DC8894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0119" y="3098423"/>
            <a:ext cx="3281582" cy="32815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175649-4AED-AE4C-96D2-D435897609F1}"/>
              </a:ext>
            </a:extLst>
          </p:cNvPr>
          <p:cNvSpPr txBox="1"/>
          <p:nvPr/>
        </p:nvSpPr>
        <p:spPr>
          <a:xfrm>
            <a:off x="10473070" y="3368692"/>
            <a:ext cx="1368926" cy="1077218"/>
          </a:xfrm>
          <a:prstGeom prst="rect">
            <a:avLst/>
          </a:prstGeom>
          <a:noFill/>
        </p:spPr>
        <p:txBody>
          <a:bodyPr wrap="square" rtlCol="0">
            <a:spAutoFit/>
          </a:bodyPr>
          <a:lstStyle/>
          <a:p>
            <a:r>
              <a:rPr lang="en-US" sz="3200" b="1" dirty="0">
                <a:solidFill>
                  <a:schemeClr val="bg1"/>
                </a:solidFill>
              </a:rPr>
              <a:t>Office Hours</a:t>
            </a:r>
          </a:p>
        </p:txBody>
      </p:sp>
      <p:sp>
        <p:nvSpPr>
          <p:cNvPr id="11" name="TextBox 10">
            <a:extLst>
              <a:ext uri="{FF2B5EF4-FFF2-40B4-BE49-F238E27FC236}">
                <a16:creationId xmlns:a16="http://schemas.microsoft.com/office/drawing/2014/main" id="{72AE69D3-E6B7-FB43-927D-DCC75C187041}"/>
              </a:ext>
            </a:extLst>
          </p:cNvPr>
          <p:cNvSpPr txBox="1"/>
          <p:nvPr/>
        </p:nvSpPr>
        <p:spPr>
          <a:xfrm>
            <a:off x="10408217" y="5054611"/>
            <a:ext cx="1498631" cy="1077218"/>
          </a:xfrm>
          <a:prstGeom prst="rect">
            <a:avLst/>
          </a:prstGeom>
          <a:noFill/>
        </p:spPr>
        <p:txBody>
          <a:bodyPr wrap="square" rtlCol="0">
            <a:spAutoFit/>
          </a:bodyPr>
          <a:lstStyle/>
          <a:p>
            <a:r>
              <a:rPr lang="en-US" sz="3200" b="1" dirty="0">
                <a:solidFill>
                  <a:schemeClr val="bg1"/>
                </a:solidFill>
              </a:rPr>
              <a:t>Coffee Break</a:t>
            </a:r>
          </a:p>
        </p:txBody>
      </p:sp>
      <p:graphicFrame>
        <p:nvGraphicFramePr>
          <p:cNvPr id="3" name="Content Placeholder 3">
            <a:extLst>
              <a:ext uri="{FF2B5EF4-FFF2-40B4-BE49-F238E27FC236}">
                <a16:creationId xmlns:a16="http://schemas.microsoft.com/office/drawing/2014/main" id="{3518B242-4036-E5CD-4828-41B98F2B7FE7}"/>
              </a:ext>
            </a:extLst>
          </p:cNvPr>
          <p:cNvGraphicFramePr>
            <a:graphicFrameLocks noGrp="1"/>
          </p:cNvGraphicFramePr>
          <p:nvPr>
            <p:ph idx="1"/>
            <p:extLst>
              <p:ext uri="{D42A27DB-BD31-4B8C-83A1-F6EECF244321}">
                <p14:modId xmlns:p14="http://schemas.microsoft.com/office/powerpoint/2010/main" val="3193069616"/>
              </p:ext>
            </p:extLst>
          </p:nvPr>
        </p:nvGraphicFramePr>
        <p:xfrm>
          <a:off x="290788" y="3745426"/>
          <a:ext cx="8269626" cy="2423160"/>
        </p:xfrm>
        <a:graphic>
          <a:graphicData uri="http://schemas.openxmlformats.org/drawingml/2006/table">
            <a:tbl>
              <a:tblPr>
                <a:tableStyleId>{638B1855-1B75-4FBE-930C-398BA8C253C6}</a:tableStyleId>
              </a:tblPr>
              <a:tblGrid>
                <a:gridCol w="3112702">
                  <a:extLst>
                    <a:ext uri="{9D8B030D-6E8A-4147-A177-3AD203B41FA5}">
                      <a16:colId xmlns:a16="http://schemas.microsoft.com/office/drawing/2014/main" val="1777798719"/>
                    </a:ext>
                  </a:extLst>
                </a:gridCol>
                <a:gridCol w="3725973">
                  <a:extLst>
                    <a:ext uri="{9D8B030D-6E8A-4147-A177-3AD203B41FA5}">
                      <a16:colId xmlns:a16="http://schemas.microsoft.com/office/drawing/2014/main" val="1920957893"/>
                    </a:ext>
                  </a:extLst>
                </a:gridCol>
                <a:gridCol w="1430951">
                  <a:extLst>
                    <a:ext uri="{9D8B030D-6E8A-4147-A177-3AD203B41FA5}">
                      <a16:colId xmlns:a16="http://schemas.microsoft.com/office/drawing/2014/main" val="3231986606"/>
                    </a:ext>
                  </a:extLst>
                </a:gridCol>
              </a:tblGrid>
              <a:tr h="266700">
                <a:tc>
                  <a:txBody>
                    <a:bodyPr/>
                    <a:lstStyle/>
                    <a:p>
                      <a:pPr algn="ctr"/>
                      <a:r>
                        <a:rPr lang="en-CA" sz="2400" b="1" dirty="0">
                          <a:effectLst/>
                        </a:rPr>
                        <a:t>TA</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a:effectLst/>
                        </a:rPr>
                        <a:t>Time</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a:effectLst/>
                        </a:rPr>
                        <a:t>Mode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890843"/>
                  </a:ext>
                </a:extLst>
              </a:tr>
              <a:tr h="266700">
                <a:tc>
                  <a:txBody>
                    <a:bodyPr/>
                    <a:lstStyle/>
                    <a:p>
                      <a:pPr algn="ctr"/>
                      <a:r>
                        <a:rPr lang="en-CA" sz="2400" dirty="0">
                          <a:effectLst/>
                        </a:rPr>
                        <a:t>Michael </a:t>
                      </a:r>
                      <a:r>
                        <a:rPr lang="en-CA" sz="2400" dirty="0" err="1">
                          <a:effectLst/>
                        </a:rPr>
                        <a:t>Tisi</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Monday 12 PM to 1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Online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0024727"/>
                  </a:ext>
                </a:extLst>
              </a:tr>
              <a:tr h="266700">
                <a:tc>
                  <a:txBody>
                    <a:bodyPr/>
                    <a:lstStyle/>
                    <a:p>
                      <a:pPr algn="ctr"/>
                      <a:r>
                        <a:rPr lang="en-CA" sz="2400" dirty="0">
                          <a:effectLst/>
                        </a:rPr>
                        <a:t>Ali </a:t>
                      </a:r>
                      <a:r>
                        <a:rPr lang="en-CA" sz="2400" dirty="0" err="1">
                          <a:effectLst/>
                        </a:rPr>
                        <a:t>Tohidifar</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effectLst/>
                        </a:rPr>
                        <a:t>Monday 6 PM to 7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effectLst/>
                        </a:rPr>
                        <a:t>Online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74030"/>
                  </a:ext>
                </a:extLst>
              </a:tr>
              <a:tr h="266700">
                <a:tc>
                  <a:txBody>
                    <a:bodyPr/>
                    <a:lstStyle/>
                    <a:p>
                      <a:pPr algn="ctr"/>
                      <a:r>
                        <a:rPr lang="en-CA" sz="2400" dirty="0" err="1">
                          <a:effectLst/>
                        </a:rPr>
                        <a:t>Behrang</a:t>
                      </a:r>
                      <a:r>
                        <a:rPr lang="en-CA" sz="2400" dirty="0">
                          <a:effectLst/>
                        </a:rPr>
                        <a:t> </a:t>
                      </a:r>
                      <a:r>
                        <a:rPr lang="en-CA" sz="2400" dirty="0" err="1">
                          <a:effectLst/>
                        </a:rPr>
                        <a:t>Mohajer</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effectLst/>
                        </a:rPr>
                        <a:t>Tuesday 11 AM to 12 PM </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effectLst/>
                        </a:rPr>
                        <a:t>Online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093945"/>
                  </a:ext>
                </a:extLst>
              </a:tr>
              <a:tr h="266700">
                <a:tc>
                  <a:txBody>
                    <a:bodyPr/>
                    <a:lstStyle/>
                    <a:p>
                      <a:pPr algn="ctr"/>
                      <a:r>
                        <a:rPr lang="en-CA" sz="2400" dirty="0">
                          <a:effectLst/>
                        </a:rPr>
                        <a:t>Tamara </a:t>
                      </a:r>
                      <a:r>
                        <a:rPr lang="en-CA" sz="2400" dirty="0" err="1">
                          <a:effectLst/>
                        </a:rPr>
                        <a:t>Kecman</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Thursday 11 AM to 12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Online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340312"/>
                  </a:ext>
                </a:extLst>
              </a:tr>
              <a:tr h="266700">
                <a:tc>
                  <a:txBody>
                    <a:bodyPr/>
                    <a:lstStyle/>
                    <a:p>
                      <a:pPr algn="ctr"/>
                      <a:r>
                        <a:rPr lang="en-CA" sz="2400" dirty="0">
                          <a:effectLst/>
                        </a:rPr>
                        <a:t>Daniel </a:t>
                      </a:r>
                      <a:r>
                        <a:rPr lang="en-CA" sz="2400" dirty="0" err="1">
                          <a:effectLst/>
                        </a:rPr>
                        <a:t>Tovbis</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Thursday 3 PM to 4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In-person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011976"/>
                  </a:ext>
                </a:extLst>
              </a:tr>
            </a:tbl>
          </a:graphicData>
        </a:graphic>
      </p:graphicFrame>
    </p:spTree>
    <p:extLst>
      <p:ext uri="{BB962C8B-B14F-4D97-AF65-F5344CB8AC3E}">
        <p14:creationId xmlns:p14="http://schemas.microsoft.com/office/powerpoint/2010/main" val="3708663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2227C0-A6FB-10AB-293C-FD7E2D5596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39C3B-DC09-EAB4-0AAA-C311F371ECCA}"/>
              </a:ext>
            </a:extLst>
          </p:cNvPr>
          <p:cNvSpPr>
            <a:spLocks noGrp="1"/>
          </p:cNvSpPr>
          <p:nvPr>
            <p:ph type="title"/>
          </p:nvPr>
        </p:nvSpPr>
        <p:spPr/>
        <p:txBody>
          <a:bodyPr>
            <a:normAutofit fontScale="90000"/>
          </a:bodyPr>
          <a:lstStyle/>
          <a:p>
            <a:r>
              <a:rPr lang="en-CA" dirty="0"/>
              <a:t>One Word on APS106</a:t>
            </a:r>
          </a:p>
        </p:txBody>
      </p:sp>
      <p:pic>
        <p:nvPicPr>
          <p:cNvPr id="5" name="Content Placeholder 4" descr="A close-up of words&#10;&#10;Description automatically generated">
            <a:extLst>
              <a:ext uri="{FF2B5EF4-FFF2-40B4-BE49-F238E27FC236}">
                <a16:creationId xmlns:a16="http://schemas.microsoft.com/office/drawing/2014/main" id="{AA186583-C708-13CD-3C93-2E96DF66F6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4984" y="1520857"/>
            <a:ext cx="9802032" cy="4997337"/>
          </a:xfrm>
        </p:spPr>
      </p:pic>
    </p:spTree>
    <p:extLst>
      <p:ext uri="{BB962C8B-B14F-4D97-AF65-F5344CB8AC3E}">
        <p14:creationId xmlns:p14="http://schemas.microsoft.com/office/powerpoint/2010/main" val="2961967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DC075-6111-1D3F-1987-C4DFFF69BFFC}"/>
              </a:ext>
            </a:extLst>
          </p:cNvPr>
          <p:cNvSpPr>
            <a:spLocks noGrp="1"/>
          </p:cNvSpPr>
          <p:nvPr>
            <p:ph type="title"/>
          </p:nvPr>
        </p:nvSpPr>
        <p:spPr/>
        <p:txBody>
          <a:bodyPr>
            <a:normAutofit fontScale="90000"/>
          </a:bodyPr>
          <a:lstStyle/>
          <a:p>
            <a:r>
              <a:rPr lang="en-CA" dirty="0"/>
              <a:t>Attendance by Discipline</a:t>
            </a:r>
          </a:p>
        </p:txBody>
      </p:sp>
      <p:pic>
        <p:nvPicPr>
          <p:cNvPr id="5" name="Content Placeholder 4" descr="A graph of a student attendance&#10;&#10;Description automatically generated with medium confidence">
            <a:extLst>
              <a:ext uri="{FF2B5EF4-FFF2-40B4-BE49-F238E27FC236}">
                <a16:creationId xmlns:a16="http://schemas.microsoft.com/office/drawing/2014/main" id="{705AE883-91F7-9342-36F9-EB417F941F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256"/>
          <a:stretch/>
        </p:blipFill>
        <p:spPr>
          <a:xfrm>
            <a:off x="2215707" y="1534389"/>
            <a:ext cx="7760586" cy="4939563"/>
          </a:xfrm>
        </p:spPr>
      </p:pic>
    </p:spTree>
    <p:extLst>
      <p:ext uri="{BB962C8B-B14F-4D97-AF65-F5344CB8AC3E}">
        <p14:creationId xmlns:p14="http://schemas.microsoft.com/office/powerpoint/2010/main" val="2846189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A2DA-BB20-43C9-0AF9-EFB81BFFDBCD}"/>
              </a:ext>
            </a:extLst>
          </p:cNvPr>
          <p:cNvSpPr>
            <a:spLocks noGrp="1"/>
          </p:cNvSpPr>
          <p:nvPr>
            <p:ph type="title"/>
          </p:nvPr>
        </p:nvSpPr>
        <p:spPr/>
        <p:txBody>
          <a:bodyPr>
            <a:normAutofit fontScale="90000"/>
          </a:bodyPr>
          <a:lstStyle/>
          <a:p>
            <a:r>
              <a:rPr lang="en-CA" dirty="0"/>
              <a:t>Common Reflection Insights &amp; Feedback</a:t>
            </a:r>
          </a:p>
        </p:txBody>
      </p:sp>
      <p:sp>
        <p:nvSpPr>
          <p:cNvPr id="3" name="Content Placeholder 2">
            <a:extLst>
              <a:ext uri="{FF2B5EF4-FFF2-40B4-BE49-F238E27FC236}">
                <a16:creationId xmlns:a16="http://schemas.microsoft.com/office/drawing/2014/main" id="{9E461118-2808-057A-0B86-437B766A0D32}"/>
              </a:ext>
            </a:extLst>
          </p:cNvPr>
          <p:cNvSpPr>
            <a:spLocks noGrp="1"/>
          </p:cNvSpPr>
          <p:nvPr>
            <p:ph idx="1"/>
          </p:nvPr>
        </p:nvSpPr>
        <p:spPr/>
        <p:txBody>
          <a:bodyPr/>
          <a:lstStyle/>
          <a:p>
            <a:r>
              <a:rPr lang="en-CA" dirty="0"/>
              <a:t>If one concept confuses me in lecture, it piles up and it is hard to keep up</a:t>
            </a:r>
          </a:p>
          <a:p>
            <a:r>
              <a:rPr lang="en-CA" dirty="0"/>
              <a:t>Slow down typing code and jumping between slides and notebooks</a:t>
            </a:r>
          </a:p>
          <a:p>
            <a:r>
              <a:rPr lang="en-CA" dirty="0"/>
              <a:t>Do more breakout coding sessions and practice in lecture</a:t>
            </a:r>
          </a:p>
          <a:p>
            <a:r>
              <a:rPr lang="en-CA" dirty="0"/>
              <a:t>Bigger font size when coding</a:t>
            </a:r>
          </a:p>
          <a:p>
            <a:r>
              <a:rPr lang="en-CA" dirty="0"/>
              <a:t>It can be hard to hear over the talking in Myhal 150</a:t>
            </a:r>
          </a:p>
          <a:p>
            <a:r>
              <a:rPr lang="en-CA" dirty="0"/>
              <a:t>Teaching team walking around during lecture is helpful</a:t>
            </a:r>
          </a:p>
        </p:txBody>
      </p:sp>
    </p:spTree>
    <p:extLst>
      <p:ext uri="{BB962C8B-B14F-4D97-AF65-F5344CB8AC3E}">
        <p14:creationId xmlns:p14="http://schemas.microsoft.com/office/powerpoint/2010/main" val="3989986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Making Choices</a:t>
            </a:r>
          </a:p>
        </p:txBody>
      </p:sp>
      <p:sp>
        <p:nvSpPr>
          <p:cNvPr id="18" name="TextBox 17">
            <a:extLst>
              <a:ext uri="{FF2B5EF4-FFF2-40B4-BE49-F238E27FC236}">
                <a16:creationId xmlns:a16="http://schemas.microsoft.com/office/drawing/2014/main" id="{6210C64F-0446-8345-A8F7-DCF8270F3A69}"/>
              </a:ext>
            </a:extLst>
          </p:cNvPr>
          <p:cNvSpPr txBox="1"/>
          <p:nvPr/>
        </p:nvSpPr>
        <p:spPr>
          <a:xfrm>
            <a:off x="2006600" y="2472517"/>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2" name="TextBox 21">
            <a:extLst>
              <a:ext uri="{FF2B5EF4-FFF2-40B4-BE49-F238E27FC236}">
                <a16:creationId xmlns:a16="http://schemas.microsoft.com/office/drawing/2014/main" id="{EFF7D38B-4010-4C4B-AA5D-5219DD07E24E}"/>
              </a:ext>
            </a:extLst>
          </p:cNvPr>
          <p:cNvSpPr txBox="1"/>
          <p:nvPr/>
        </p:nvSpPr>
        <p:spPr>
          <a:xfrm>
            <a:off x="2006600" y="3592965"/>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3" name="TextBox 22">
            <a:extLst>
              <a:ext uri="{FF2B5EF4-FFF2-40B4-BE49-F238E27FC236}">
                <a16:creationId xmlns:a16="http://schemas.microsoft.com/office/drawing/2014/main" id="{77DB9E66-DD17-C44F-A288-5DAFB7C33AD5}"/>
              </a:ext>
            </a:extLst>
          </p:cNvPr>
          <p:cNvSpPr txBox="1"/>
          <p:nvPr/>
        </p:nvSpPr>
        <p:spPr>
          <a:xfrm>
            <a:off x="2006600" y="4602134"/>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5" name="TextBox 24">
            <a:extLst>
              <a:ext uri="{FF2B5EF4-FFF2-40B4-BE49-F238E27FC236}">
                <a16:creationId xmlns:a16="http://schemas.microsoft.com/office/drawing/2014/main" id="{22A6A1F5-2E35-6D45-AD1D-76EA7D492BEF}"/>
              </a:ext>
            </a:extLst>
          </p:cNvPr>
          <p:cNvSpPr txBox="1"/>
          <p:nvPr/>
        </p:nvSpPr>
        <p:spPr>
          <a:xfrm>
            <a:off x="6578602" y="5568118"/>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6" name="TextBox 25">
            <a:extLst>
              <a:ext uri="{FF2B5EF4-FFF2-40B4-BE49-F238E27FC236}">
                <a16:creationId xmlns:a16="http://schemas.microsoft.com/office/drawing/2014/main" id="{5075C6E8-B4F8-3A43-9514-9889DC5BA4EF}"/>
              </a:ext>
            </a:extLst>
          </p:cNvPr>
          <p:cNvSpPr txBox="1"/>
          <p:nvPr/>
        </p:nvSpPr>
        <p:spPr>
          <a:xfrm>
            <a:off x="6559554" y="1839820"/>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7" name="Rectangle 26">
            <a:extLst>
              <a:ext uri="{FF2B5EF4-FFF2-40B4-BE49-F238E27FC236}">
                <a16:creationId xmlns:a16="http://schemas.microsoft.com/office/drawing/2014/main" id="{7B2D2B1D-F53B-B84C-8B2D-80AB8E5C5177}"/>
              </a:ext>
            </a:extLst>
          </p:cNvPr>
          <p:cNvSpPr/>
          <p:nvPr/>
        </p:nvSpPr>
        <p:spPr>
          <a:xfrm rot="2700000">
            <a:off x="6781803" y="3005855"/>
            <a:ext cx="1396998" cy="1401734"/>
          </a:xfrm>
          <a:prstGeom prst="rect">
            <a:avLst/>
          </a:prstGeom>
          <a:solidFill>
            <a:srgbClr val="000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87E2DD6-D7EF-294E-9B5E-0669ADDA08BE}"/>
              </a:ext>
            </a:extLst>
          </p:cNvPr>
          <p:cNvSpPr txBox="1"/>
          <p:nvPr/>
        </p:nvSpPr>
        <p:spPr>
          <a:xfrm>
            <a:off x="6724103" y="3452370"/>
            <a:ext cx="1512398" cy="461665"/>
          </a:xfrm>
          <a:prstGeom prst="rect">
            <a:avLst/>
          </a:prstGeom>
          <a:noFill/>
        </p:spPr>
        <p:txBody>
          <a:bodyPr wrap="square" rtlCol="0">
            <a:spAutoFit/>
          </a:bodyPr>
          <a:lstStyle/>
          <a:p>
            <a:pPr algn="ctr"/>
            <a:r>
              <a:rPr lang="en-US" sz="2400" dirty="0">
                <a:solidFill>
                  <a:srgbClr val="FFFFFF"/>
                </a:solidFill>
              </a:rPr>
              <a:t>condition</a:t>
            </a:r>
          </a:p>
        </p:txBody>
      </p:sp>
      <p:sp>
        <p:nvSpPr>
          <p:cNvPr id="29" name="TextBox 28">
            <a:extLst>
              <a:ext uri="{FF2B5EF4-FFF2-40B4-BE49-F238E27FC236}">
                <a16:creationId xmlns:a16="http://schemas.microsoft.com/office/drawing/2014/main" id="{A3552518-E90E-8A46-A142-F01E3236A3D1}"/>
              </a:ext>
            </a:extLst>
          </p:cNvPr>
          <p:cNvSpPr txBox="1"/>
          <p:nvPr/>
        </p:nvSpPr>
        <p:spPr>
          <a:xfrm>
            <a:off x="9010650" y="4559481"/>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cxnSp>
        <p:nvCxnSpPr>
          <p:cNvPr id="31" name="Elbow Connector 30">
            <a:extLst>
              <a:ext uri="{FF2B5EF4-FFF2-40B4-BE49-F238E27FC236}">
                <a16:creationId xmlns:a16="http://schemas.microsoft.com/office/drawing/2014/main" id="{B2EA2159-824D-2D49-9E82-4C7240A1A0A6}"/>
              </a:ext>
            </a:extLst>
          </p:cNvPr>
          <p:cNvCxnSpPr>
            <a:endCxn id="29" idx="0"/>
          </p:cNvCxnSpPr>
          <p:nvPr/>
        </p:nvCxnSpPr>
        <p:spPr>
          <a:xfrm>
            <a:off x="8469804" y="3683202"/>
            <a:ext cx="1442546" cy="876279"/>
          </a:xfrm>
          <a:prstGeom prst="bentConnector2">
            <a:avLst/>
          </a:prstGeom>
          <a:ln>
            <a:solidFill>
              <a:srgbClr val="00B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5" name="Elbow Connector 34">
            <a:extLst>
              <a:ext uri="{FF2B5EF4-FFF2-40B4-BE49-F238E27FC236}">
                <a16:creationId xmlns:a16="http://schemas.microsoft.com/office/drawing/2014/main" id="{83BFC922-9159-1947-AC26-280C16336D8C}"/>
              </a:ext>
            </a:extLst>
          </p:cNvPr>
          <p:cNvCxnSpPr>
            <a:stCxn id="29" idx="2"/>
            <a:endCxn id="25" idx="3"/>
          </p:cNvCxnSpPr>
          <p:nvPr/>
        </p:nvCxnSpPr>
        <p:spPr>
          <a:xfrm rot="5400000">
            <a:off x="8758274" y="4644874"/>
            <a:ext cx="777805" cy="1530348"/>
          </a:xfrm>
          <a:prstGeom prst="bentConnector2">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57F86FB5-87B3-5842-847A-12B656AE313D}"/>
              </a:ext>
            </a:extLst>
          </p:cNvPr>
          <p:cNvCxnSpPr>
            <a:cxnSpLocks/>
            <a:stCxn id="26" idx="2"/>
          </p:cNvCxnSpPr>
          <p:nvPr/>
        </p:nvCxnSpPr>
        <p:spPr>
          <a:xfrm>
            <a:off x="7461254" y="2301485"/>
            <a:ext cx="0" cy="410229"/>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1BEEEE5F-8CDF-5048-8F83-F3CDB82F4890}"/>
              </a:ext>
            </a:extLst>
          </p:cNvPr>
          <p:cNvCxnSpPr>
            <a:cxnSpLocks/>
          </p:cNvCxnSpPr>
          <p:nvPr/>
        </p:nvCxnSpPr>
        <p:spPr>
          <a:xfrm>
            <a:off x="7461254" y="4696224"/>
            <a:ext cx="0" cy="849158"/>
          </a:xfrm>
          <a:prstGeom prst="straightConnector1">
            <a:avLst/>
          </a:prstGeom>
          <a:ln>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2" name="Straight Arrow Connector 41">
            <a:extLst>
              <a:ext uri="{FF2B5EF4-FFF2-40B4-BE49-F238E27FC236}">
                <a16:creationId xmlns:a16="http://schemas.microsoft.com/office/drawing/2014/main" id="{24B5DCDE-7ADB-844D-96BE-0288819D358D}"/>
              </a:ext>
            </a:extLst>
          </p:cNvPr>
          <p:cNvCxnSpPr>
            <a:cxnSpLocks/>
            <a:endCxn id="18" idx="0"/>
          </p:cNvCxnSpPr>
          <p:nvPr/>
        </p:nvCxnSpPr>
        <p:spPr>
          <a:xfrm>
            <a:off x="2908300" y="1845327"/>
            <a:ext cx="0" cy="62719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0E7D35EE-68CC-1D40-99AD-41E163F41A88}"/>
              </a:ext>
            </a:extLst>
          </p:cNvPr>
          <p:cNvCxnSpPr>
            <a:cxnSpLocks/>
            <a:stCxn id="18" idx="2"/>
            <a:endCxn id="22" idx="0"/>
          </p:cNvCxnSpPr>
          <p:nvPr/>
        </p:nvCxnSpPr>
        <p:spPr>
          <a:xfrm>
            <a:off x="2908300" y="2934182"/>
            <a:ext cx="0" cy="65878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2714CD12-1629-7D43-8FF3-EE5451134EFE}"/>
              </a:ext>
            </a:extLst>
          </p:cNvPr>
          <p:cNvCxnSpPr>
            <a:cxnSpLocks/>
            <a:stCxn id="22" idx="2"/>
            <a:endCxn id="23" idx="0"/>
          </p:cNvCxnSpPr>
          <p:nvPr/>
        </p:nvCxnSpPr>
        <p:spPr>
          <a:xfrm>
            <a:off x="2908300" y="4054630"/>
            <a:ext cx="0" cy="547504"/>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2" name="Straight Arrow Connector 51">
            <a:extLst>
              <a:ext uri="{FF2B5EF4-FFF2-40B4-BE49-F238E27FC236}">
                <a16:creationId xmlns:a16="http://schemas.microsoft.com/office/drawing/2014/main" id="{3D3F845A-FACC-C043-BB56-6315261E2BF2}"/>
              </a:ext>
            </a:extLst>
          </p:cNvPr>
          <p:cNvCxnSpPr>
            <a:cxnSpLocks/>
            <a:stCxn id="23" idx="2"/>
          </p:cNvCxnSpPr>
          <p:nvPr/>
        </p:nvCxnSpPr>
        <p:spPr>
          <a:xfrm>
            <a:off x="2908300" y="5063799"/>
            <a:ext cx="0" cy="742606"/>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6" name="Straight Arrow Connector 55">
            <a:extLst>
              <a:ext uri="{FF2B5EF4-FFF2-40B4-BE49-F238E27FC236}">
                <a16:creationId xmlns:a16="http://schemas.microsoft.com/office/drawing/2014/main" id="{92EDBB97-73DB-8340-A26B-F8D3DF4ADFF3}"/>
              </a:ext>
            </a:extLst>
          </p:cNvPr>
          <p:cNvCxnSpPr>
            <a:cxnSpLocks/>
          </p:cNvCxnSpPr>
          <p:nvPr/>
        </p:nvCxnSpPr>
        <p:spPr>
          <a:xfrm>
            <a:off x="7461254" y="6029783"/>
            <a:ext cx="0" cy="485317"/>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59" name="object 12">
            <a:extLst>
              <a:ext uri="{FF2B5EF4-FFF2-40B4-BE49-F238E27FC236}">
                <a16:creationId xmlns:a16="http://schemas.microsoft.com/office/drawing/2014/main" id="{FECEC483-DA95-7D49-8F86-D882FF7D6612}"/>
              </a:ext>
            </a:extLst>
          </p:cNvPr>
          <p:cNvSpPr/>
          <p:nvPr/>
        </p:nvSpPr>
        <p:spPr>
          <a:xfrm>
            <a:off x="10791238" y="2557413"/>
            <a:ext cx="412175"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60" name="object 15">
            <a:extLst>
              <a:ext uri="{FF2B5EF4-FFF2-40B4-BE49-F238E27FC236}">
                <a16:creationId xmlns:a16="http://schemas.microsoft.com/office/drawing/2014/main" id="{C00452CF-8403-B34C-B018-BD5865938B18}"/>
              </a:ext>
            </a:extLst>
          </p:cNvPr>
          <p:cNvSpPr txBox="1"/>
          <p:nvPr/>
        </p:nvSpPr>
        <p:spPr>
          <a:xfrm>
            <a:off x="11461745" y="2606382"/>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sz="2400" dirty="0">
                <a:solidFill>
                  <a:srgbClr val="FFFFFF"/>
                </a:solidFill>
                <a:latin typeface="Arial"/>
                <a:cs typeface="Arial"/>
              </a:rPr>
              <a:t>C</a:t>
            </a:r>
            <a:r>
              <a:rPr sz="2400" spc="-5" dirty="0">
                <a:solidFill>
                  <a:srgbClr val="FFFFFF"/>
                </a:solidFill>
                <a:latin typeface="Arial"/>
                <a:cs typeface="Arial"/>
              </a:rPr>
              <a:t>ond</a:t>
            </a:r>
            <a:r>
              <a:rPr sz="2400" dirty="0">
                <a:solidFill>
                  <a:srgbClr val="FFFFFF"/>
                </a:solidFill>
                <a:latin typeface="Arial"/>
                <a:cs typeface="Arial"/>
              </a:rPr>
              <a:t>iti</a:t>
            </a:r>
            <a:r>
              <a:rPr sz="2400" spc="-5" dirty="0">
                <a:solidFill>
                  <a:srgbClr val="FFFFFF"/>
                </a:solidFill>
                <a:latin typeface="Arial"/>
                <a:cs typeface="Arial"/>
              </a:rPr>
              <a:t>ona</a:t>
            </a:r>
            <a:r>
              <a:rPr sz="2400" dirty="0">
                <a:solidFill>
                  <a:srgbClr val="FFFFFF"/>
                </a:solidFill>
                <a:latin typeface="Arial"/>
                <a:cs typeface="Arial"/>
              </a:rPr>
              <a:t>l</a:t>
            </a:r>
            <a:r>
              <a:rPr sz="2400" spc="-5" dirty="0">
                <a:solidFill>
                  <a:srgbClr val="FFFFFF"/>
                </a:solidFill>
                <a:latin typeface="Arial"/>
                <a:cs typeface="Arial"/>
              </a:rPr>
              <a:t> </a:t>
            </a:r>
            <a:r>
              <a:rPr sz="2400" dirty="0">
                <a:solidFill>
                  <a:srgbClr val="FFFFFF"/>
                </a:solidFill>
                <a:latin typeface="Arial"/>
                <a:cs typeface="Arial"/>
              </a:rPr>
              <a:t>str</a:t>
            </a:r>
            <a:r>
              <a:rPr sz="2400" spc="-5" dirty="0">
                <a:solidFill>
                  <a:srgbClr val="FFFFFF"/>
                </a:solidFill>
                <a:latin typeface="Arial"/>
                <a:cs typeface="Arial"/>
              </a:rPr>
              <a:t>u</a:t>
            </a:r>
            <a:r>
              <a:rPr sz="2400" dirty="0">
                <a:solidFill>
                  <a:srgbClr val="FFFFFF"/>
                </a:solidFill>
                <a:latin typeface="Arial"/>
                <a:cs typeface="Arial"/>
              </a:rPr>
              <a:t>ct</a:t>
            </a:r>
            <a:r>
              <a:rPr sz="2400" spc="-5" dirty="0">
                <a:solidFill>
                  <a:srgbClr val="FFFFFF"/>
                </a:solidFill>
                <a:latin typeface="Arial"/>
                <a:cs typeface="Arial"/>
              </a:rPr>
              <a:t>u</a:t>
            </a:r>
            <a:r>
              <a:rPr sz="2400" dirty="0">
                <a:solidFill>
                  <a:srgbClr val="FFFFFF"/>
                </a:solidFill>
                <a:latin typeface="Arial"/>
                <a:cs typeface="Arial"/>
              </a:rPr>
              <a:t>re</a:t>
            </a:r>
          </a:p>
        </p:txBody>
      </p:sp>
      <p:cxnSp>
        <p:nvCxnSpPr>
          <p:cNvPr id="65" name="Straight Arrow Connector 64">
            <a:extLst>
              <a:ext uri="{FF2B5EF4-FFF2-40B4-BE49-F238E27FC236}">
                <a16:creationId xmlns:a16="http://schemas.microsoft.com/office/drawing/2014/main" id="{ED06DEEF-8C68-0A4F-AD49-A1FF4F10B20D}"/>
              </a:ext>
            </a:extLst>
          </p:cNvPr>
          <p:cNvCxnSpPr>
            <a:cxnSpLocks/>
            <a:endCxn id="26" idx="0"/>
          </p:cNvCxnSpPr>
          <p:nvPr/>
        </p:nvCxnSpPr>
        <p:spPr>
          <a:xfrm>
            <a:off x="7461254" y="1391769"/>
            <a:ext cx="0" cy="448051"/>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70" name="object 12">
            <a:extLst>
              <a:ext uri="{FF2B5EF4-FFF2-40B4-BE49-F238E27FC236}">
                <a16:creationId xmlns:a16="http://schemas.microsoft.com/office/drawing/2014/main" id="{1AC8CAF0-E29B-0144-8F69-4F2FD97A89F8}"/>
              </a:ext>
            </a:extLst>
          </p:cNvPr>
          <p:cNvSpPr/>
          <p:nvPr/>
        </p:nvSpPr>
        <p:spPr>
          <a:xfrm flipH="1">
            <a:off x="1162136" y="2206015"/>
            <a:ext cx="611161"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71" name="object 15">
            <a:extLst>
              <a:ext uri="{FF2B5EF4-FFF2-40B4-BE49-F238E27FC236}">
                <a16:creationId xmlns:a16="http://schemas.microsoft.com/office/drawing/2014/main" id="{D3EFF445-D24A-CA4E-92EA-E6AEF16803C0}"/>
              </a:ext>
            </a:extLst>
          </p:cNvPr>
          <p:cNvSpPr txBox="1"/>
          <p:nvPr/>
        </p:nvSpPr>
        <p:spPr>
          <a:xfrm>
            <a:off x="621290" y="2325833"/>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lang="en-US" sz="2400" dirty="0">
                <a:solidFill>
                  <a:srgbClr val="FFFFFF"/>
                </a:solidFill>
                <a:latin typeface="Arial"/>
                <a:cs typeface="Arial"/>
              </a:rPr>
              <a:t>Sequential structure</a:t>
            </a:r>
            <a:endParaRPr sz="2400" dirty="0">
              <a:solidFill>
                <a:srgbClr val="FFFFFF"/>
              </a:solidFill>
              <a:latin typeface="Arial"/>
              <a:cs typeface="Arial"/>
            </a:endParaRPr>
          </a:p>
        </p:txBody>
      </p:sp>
      <p:sp>
        <p:nvSpPr>
          <p:cNvPr id="72" name="TextBox 71">
            <a:extLst>
              <a:ext uri="{FF2B5EF4-FFF2-40B4-BE49-F238E27FC236}">
                <a16:creationId xmlns:a16="http://schemas.microsoft.com/office/drawing/2014/main" id="{834BE723-387C-6742-B5F3-6EAE702ABBA0}"/>
              </a:ext>
            </a:extLst>
          </p:cNvPr>
          <p:cNvSpPr txBox="1"/>
          <p:nvPr/>
        </p:nvSpPr>
        <p:spPr>
          <a:xfrm>
            <a:off x="8728136" y="3104326"/>
            <a:ext cx="952500" cy="461665"/>
          </a:xfrm>
          <a:prstGeom prst="rect">
            <a:avLst/>
          </a:prstGeom>
          <a:noFill/>
        </p:spPr>
        <p:txBody>
          <a:bodyPr wrap="square" rtlCol="0">
            <a:spAutoFit/>
          </a:bodyPr>
          <a:lstStyle/>
          <a:p>
            <a:pPr algn="ctr"/>
            <a:r>
              <a:rPr lang="en-US" sz="2400" dirty="0">
                <a:solidFill>
                  <a:srgbClr val="00B050"/>
                </a:solidFill>
              </a:rPr>
              <a:t>True</a:t>
            </a:r>
          </a:p>
        </p:txBody>
      </p:sp>
      <p:sp>
        <p:nvSpPr>
          <p:cNvPr id="73" name="TextBox 72">
            <a:extLst>
              <a:ext uri="{FF2B5EF4-FFF2-40B4-BE49-F238E27FC236}">
                <a16:creationId xmlns:a16="http://schemas.microsoft.com/office/drawing/2014/main" id="{5BA179B0-68C8-EE48-AD66-76C40879441D}"/>
              </a:ext>
            </a:extLst>
          </p:cNvPr>
          <p:cNvSpPr txBox="1"/>
          <p:nvPr/>
        </p:nvSpPr>
        <p:spPr>
          <a:xfrm>
            <a:off x="6499777" y="4781532"/>
            <a:ext cx="952500" cy="461665"/>
          </a:xfrm>
          <a:prstGeom prst="rect">
            <a:avLst/>
          </a:prstGeom>
          <a:noFill/>
        </p:spPr>
        <p:txBody>
          <a:bodyPr wrap="square" rtlCol="0">
            <a:spAutoFit/>
          </a:bodyPr>
          <a:lstStyle/>
          <a:p>
            <a:pPr algn="ctr"/>
            <a:r>
              <a:rPr lang="en-US" sz="2400" dirty="0">
                <a:solidFill>
                  <a:srgbClr val="FF0000"/>
                </a:solidFill>
              </a:rPr>
              <a:t>False</a:t>
            </a:r>
          </a:p>
        </p:txBody>
      </p:sp>
      <p:pic>
        <p:nvPicPr>
          <p:cNvPr id="74" name="Picture 73">
            <a:extLst>
              <a:ext uri="{FF2B5EF4-FFF2-40B4-BE49-F238E27FC236}">
                <a16:creationId xmlns:a16="http://schemas.microsoft.com/office/drawing/2014/main" id="{B4792DBB-C7F4-5743-B03B-0F7BF2B57194}"/>
              </a:ext>
            </a:extLst>
          </p:cNvPr>
          <p:cNvPicPr>
            <a:picLocks noChangeAspect="1"/>
          </p:cNvPicPr>
          <p:nvPr/>
        </p:nvPicPr>
        <p:blipFill>
          <a:blip r:embed="rId3"/>
          <a:stretch>
            <a:fillRect/>
          </a:stretch>
        </p:blipFill>
        <p:spPr>
          <a:xfrm>
            <a:off x="10181373" y="580905"/>
            <a:ext cx="1891612" cy="1891612"/>
          </a:xfrm>
          <a:prstGeom prst="rect">
            <a:avLst/>
          </a:prstGeom>
        </p:spPr>
      </p:pic>
    </p:spTree>
    <p:extLst>
      <p:ext uri="{BB962C8B-B14F-4D97-AF65-F5344CB8AC3E}">
        <p14:creationId xmlns:p14="http://schemas.microsoft.com/office/powerpoint/2010/main" val="2414783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Boolean Type (bool)</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542924" y="2022521"/>
            <a:ext cx="10306051" cy="4454479"/>
          </a:xfrm>
        </p:spPr>
        <p:txBody>
          <a:bodyPr>
            <a:normAutofit/>
          </a:bodyPr>
          <a:lstStyle/>
          <a:p>
            <a:r>
              <a:rPr lang="en-CA" dirty="0"/>
              <a:t>Named after George Boole (mid-1800s)</a:t>
            </a:r>
          </a:p>
          <a:p>
            <a:pPr lvl="1"/>
            <a:r>
              <a:rPr lang="en-CA" dirty="0"/>
              <a:t>Boolean algebra and Boolean logic</a:t>
            </a:r>
          </a:p>
          <a:p>
            <a:pPr lvl="1"/>
            <a:r>
              <a:rPr lang="en-CA" dirty="0"/>
              <a:t>Laid the foundation for information age and computer science</a:t>
            </a:r>
            <a:br>
              <a:rPr lang="en-CA" dirty="0"/>
            </a:br>
            <a:endParaRPr lang="en-CA" dirty="0"/>
          </a:p>
          <a:p>
            <a:r>
              <a:rPr lang="en-CA" dirty="0"/>
              <a:t>Python type bool has only two possible values: </a:t>
            </a:r>
            <a:r>
              <a:rPr lang="en-CA" dirty="0">
                <a:solidFill>
                  <a:srgbClr val="00B050"/>
                </a:solidFill>
              </a:rPr>
              <a:t>True</a:t>
            </a:r>
            <a:r>
              <a:rPr lang="en-CA" dirty="0"/>
              <a:t> and </a:t>
            </a:r>
            <a:r>
              <a:rPr lang="en-CA" dirty="0">
                <a:solidFill>
                  <a:srgbClr val="FF0000"/>
                </a:solidFill>
              </a:rPr>
              <a:t>False</a:t>
            </a:r>
            <a:endParaRPr lang="en-CA" dirty="0"/>
          </a:p>
          <a:p>
            <a:pPr marL="0" indent="0">
              <a:buNone/>
            </a:pPr>
            <a:endParaRPr lang="en-US" dirty="0"/>
          </a:p>
        </p:txBody>
      </p:sp>
      <p:pic>
        <p:nvPicPr>
          <p:cNvPr id="1026" name="Picture 2" descr="George Boole: Five things you need to know about the man behind today&amp;#39;s  Google Doodle | The Independent | The Independent">
            <a:extLst>
              <a:ext uri="{FF2B5EF4-FFF2-40B4-BE49-F238E27FC236}">
                <a16:creationId xmlns:a16="http://schemas.microsoft.com/office/drawing/2014/main" id="{8A362093-EA0A-0945-A8B9-2DCF13121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009" y="652794"/>
            <a:ext cx="2569362" cy="2068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1EC21-9203-314D-B668-A3E42DC2B2ED}"/>
              </a:ext>
            </a:extLst>
          </p:cNvPr>
          <p:cNvSpPr txBox="1"/>
          <p:nvPr/>
        </p:nvSpPr>
        <p:spPr>
          <a:xfrm>
            <a:off x="5011790" y="4640262"/>
            <a:ext cx="4095750" cy="1200329"/>
          </a:xfrm>
          <a:prstGeom prst="rect">
            <a:avLst/>
          </a:prstGeom>
          <a:noFill/>
        </p:spPr>
        <p:txBody>
          <a:bodyPr wrap="square" rtlCol="0">
            <a:spAutoFit/>
          </a:bodyPr>
          <a:lstStyle/>
          <a:p>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 = False</a:t>
            </a:r>
            <a:endParaRPr lang="en-CA" sz="2400" dirty="0">
              <a:solidFill>
                <a:srgbClr val="00B0F0"/>
              </a:solidFill>
              <a:latin typeface="Courier New"/>
              <a:cs typeface="Courier New"/>
            </a:endParaRPr>
          </a:p>
          <a:p>
            <a:pPr marR="1347470"/>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a:t>
            </a:r>
          </a:p>
          <a:p>
            <a:pPr marR="1347470"/>
            <a:r>
              <a:rPr lang="en-CA" sz="2400" spc="-10" dirty="0">
                <a:solidFill>
                  <a:srgbClr val="00B0F0"/>
                </a:solidFill>
                <a:latin typeface="Courier New"/>
                <a:cs typeface="Courier New"/>
              </a:rPr>
              <a:t>False</a:t>
            </a:r>
            <a:endParaRPr lang="en-CA" sz="2400" dirty="0">
              <a:solidFill>
                <a:srgbClr val="00B0F0"/>
              </a:solidFill>
            </a:endParaRPr>
          </a:p>
        </p:txBody>
      </p:sp>
      <p:sp>
        <p:nvSpPr>
          <p:cNvPr id="7" name="TextBox 6">
            <a:extLst>
              <a:ext uri="{FF2B5EF4-FFF2-40B4-BE49-F238E27FC236}">
                <a16:creationId xmlns:a16="http://schemas.microsoft.com/office/drawing/2014/main" id="{D30E934F-06CC-A447-9ADA-50B3EEE5FA9D}"/>
              </a:ext>
            </a:extLst>
          </p:cNvPr>
          <p:cNvSpPr txBox="1"/>
          <p:nvPr/>
        </p:nvSpPr>
        <p:spPr>
          <a:xfrm>
            <a:off x="1524000" y="4640263"/>
            <a:ext cx="4095750" cy="1200329"/>
          </a:xfrm>
          <a:prstGeom prst="rect">
            <a:avLst/>
          </a:prstGeom>
          <a:noFill/>
        </p:spPr>
        <p:txBody>
          <a:bodyPr wrap="square" rtlCol="0">
            <a:spAutoFit/>
          </a:bodyPr>
          <a:lstStyle/>
          <a:p>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 = True</a:t>
            </a:r>
            <a:endParaRPr lang="en-CA" sz="2400" dirty="0">
              <a:solidFill>
                <a:srgbClr val="00B0F0"/>
              </a:solidFill>
              <a:latin typeface="Courier New"/>
              <a:cs typeface="Courier New"/>
            </a:endParaRPr>
          </a:p>
          <a:p>
            <a:pPr marR="1347470"/>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a:t>
            </a:r>
          </a:p>
          <a:p>
            <a:pPr marR="1347470"/>
            <a:r>
              <a:rPr lang="en-CA" sz="2400" spc="-10" dirty="0">
                <a:solidFill>
                  <a:srgbClr val="00B0F0"/>
                </a:solidFill>
                <a:latin typeface="Courier New"/>
                <a:cs typeface="Courier New"/>
              </a:rPr>
              <a:t>True</a:t>
            </a:r>
            <a:endParaRPr lang="en-CA" sz="2400" dirty="0">
              <a:solidFill>
                <a:srgbClr val="00B0F0"/>
              </a:solidFill>
            </a:endParaRPr>
          </a:p>
        </p:txBody>
      </p:sp>
      <p:pic>
        <p:nvPicPr>
          <p:cNvPr id="1028" name="Picture 4" descr="Boolean Jokes">
            <a:extLst>
              <a:ext uri="{FF2B5EF4-FFF2-40B4-BE49-F238E27FC236}">
                <a16:creationId xmlns:a16="http://schemas.microsoft.com/office/drawing/2014/main" id="{4296C499-E091-DC49-A8BB-25F2DBA1D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100" y="4640261"/>
            <a:ext cx="3619900" cy="2068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762F300-BC20-6844-9C8C-79497374516E}"/>
              </a:ext>
            </a:extLst>
          </p:cNvPr>
          <p:cNvSpPr txBox="1"/>
          <p:nvPr/>
        </p:nvSpPr>
        <p:spPr>
          <a:xfrm>
            <a:off x="1577786" y="6130486"/>
            <a:ext cx="5959452" cy="369332"/>
          </a:xfrm>
          <a:prstGeom prst="rect">
            <a:avLst/>
          </a:prstGeom>
          <a:noFill/>
        </p:spPr>
        <p:txBody>
          <a:bodyPr wrap="none" rtlCol="0">
            <a:spAutoFit/>
          </a:bodyPr>
          <a:lstStyle/>
          <a:p>
            <a:r>
              <a:rPr lang="en-US" dirty="0">
                <a:solidFill>
                  <a:srgbClr val="FFFF00"/>
                </a:solidFill>
              </a:rPr>
              <a:t>“bool” is a sub-type of “int”, where True == 1,  False == 0</a:t>
            </a:r>
          </a:p>
        </p:txBody>
      </p:sp>
    </p:spTree>
    <p:extLst>
      <p:ext uri="{BB962C8B-B14F-4D97-AF65-F5344CB8AC3E}">
        <p14:creationId xmlns:p14="http://schemas.microsoft.com/office/powerpoint/2010/main" val="486253509"/>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31099</TotalTime>
  <Words>1938</Words>
  <Application>Microsoft Macintosh PowerPoint</Application>
  <PresentationFormat>Widescreen</PresentationFormat>
  <Paragraphs>409</Paragraphs>
  <Slides>32</Slides>
  <Notes>24</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Courier New</vt:lpstr>
      <vt:lpstr>Segoe UI</vt:lpstr>
      <vt:lpstr>Times New Roman</vt:lpstr>
      <vt:lpstr>Wingdings</vt:lpstr>
      <vt:lpstr>APS106_PPTX_Theme</vt:lpstr>
      <vt:lpstr>Booleans, Logic, &amp; Conditional “if” Statements.</vt:lpstr>
      <vt:lpstr>This Week’s Content</vt:lpstr>
      <vt:lpstr>Online Tutorials and Labs</vt:lpstr>
      <vt:lpstr>Coffee Break with a TA!</vt:lpstr>
      <vt:lpstr>One Word on APS106</vt:lpstr>
      <vt:lpstr>Attendance by Discipline</vt:lpstr>
      <vt:lpstr>Common Reflection Insights &amp; Feedback</vt:lpstr>
      <vt:lpstr>Making Choices</vt:lpstr>
      <vt:lpstr>Boolean Type (bool)</vt:lpstr>
      <vt:lpstr>Boolean Example / “Wordle” Break</vt:lpstr>
      <vt:lpstr>Boolean Example / “Wordle” Break</vt:lpstr>
      <vt:lpstr>Boolean Example / “Wordle” Break</vt:lpstr>
      <vt:lpstr>Relational Operators</vt:lpstr>
      <vt:lpstr>Using Python as your (bool) Calculator</vt:lpstr>
      <vt:lpstr>Logical Operators</vt:lpstr>
      <vt:lpstr>The and Operator</vt:lpstr>
      <vt:lpstr>The or Operator</vt:lpstr>
      <vt:lpstr>The not Operator</vt:lpstr>
      <vt:lpstr>PowerPoint Presentation</vt:lpstr>
      <vt:lpstr>Order of Precedence</vt:lpstr>
      <vt:lpstr>All the Operators!</vt:lpstr>
      <vt:lpstr>Coding Time!</vt:lpstr>
      <vt:lpstr>Binary Operators</vt:lpstr>
      <vt:lpstr>Short-Circuit (Lazy) Evaluation</vt:lpstr>
      <vt:lpstr>Coding Time!</vt:lpstr>
      <vt:lpstr>Making Choices</vt:lpstr>
      <vt:lpstr>The if statement</vt:lpstr>
      <vt:lpstr>if Statement Example</vt:lpstr>
      <vt:lpstr>Adding the else statement</vt:lpstr>
      <vt:lpstr>if-else Statement Example</vt:lpstr>
      <vt:lpstr>Let’s Code!</vt:lpstr>
      <vt:lpstr>Booleans, Logic, &amp; Conditional “if” Statements.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Benjamin Kinsella</cp:lastModifiedBy>
  <cp:revision>216</cp:revision>
  <dcterms:created xsi:type="dcterms:W3CDTF">2021-11-03T00:49:37Z</dcterms:created>
  <dcterms:modified xsi:type="dcterms:W3CDTF">2024-01-23T20:29:34Z</dcterms:modified>
</cp:coreProperties>
</file>